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561" r:id="rId2"/>
    <p:sldId id="562" r:id="rId3"/>
    <p:sldId id="348" r:id="rId4"/>
    <p:sldId id="564" r:id="rId5"/>
    <p:sldId id="485" r:id="rId6"/>
    <p:sldId id="565" r:id="rId7"/>
    <p:sldId id="577" r:id="rId8"/>
    <p:sldId id="578" r:id="rId9"/>
    <p:sldId id="580" r:id="rId10"/>
    <p:sldId id="486" r:id="rId11"/>
    <p:sldId id="614" r:id="rId12"/>
    <p:sldId id="579" r:id="rId13"/>
    <p:sldId id="595" r:id="rId14"/>
    <p:sldId id="582" r:id="rId15"/>
    <p:sldId id="581" r:id="rId16"/>
    <p:sldId id="583" r:id="rId17"/>
    <p:sldId id="596" r:id="rId18"/>
    <p:sldId id="585" r:id="rId19"/>
    <p:sldId id="586" r:id="rId20"/>
    <p:sldId id="587" r:id="rId21"/>
    <p:sldId id="589" r:id="rId22"/>
    <p:sldId id="590" r:id="rId23"/>
    <p:sldId id="591" r:id="rId24"/>
    <p:sldId id="592" r:id="rId25"/>
    <p:sldId id="593" r:id="rId26"/>
    <p:sldId id="567" r:id="rId27"/>
    <p:sldId id="503" r:id="rId28"/>
    <p:sldId id="370" r:id="rId29"/>
    <p:sldId id="371" r:id="rId30"/>
    <p:sldId id="597" r:id="rId31"/>
    <p:sldId id="373" r:id="rId32"/>
    <p:sldId id="602" r:id="rId33"/>
    <p:sldId id="570" r:id="rId34"/>
    <p:sldId id="505" r:id="rId35"/>
    <p:sldId id="518" r:id="rId36"/>
    <p:sldId id="519" r:id="rId37"/>
    <p:sldId id="604" r:id="rId38"/>
    <p:sldId id="375" r:id="rId39"/>
    <p:sldId id="362" r:id="rId40"/>
    <p:sldId id="515" r:id="rId41"/>
    <p:sldId id="603" r:id="rId42"/>
    <p:sldId id="296" r:id="rId43"/>
    <p:sldId id="568" r:id="rId44"/>
    <p:sldId id="544" r:id="rId45"/>
    <p:sldId id="543" r:id="rId46"/>
    <p:sldId id="300" r:id="rId47"/>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824100"/>
    <a:srgbClr val="F9601B"/>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658" autoAdjust="0"/>
    <p:restoredTop sz="70026" autoAdjust="0"/>
  </p:normalViewPr>
  <p:slideViewPr>
    <p:cSldViewPr snapToGrid="0" showGuides="1">
      <p:cViewPr>
        <p:scale>
          <a:sx n="70" d="100"/>
          <a:sy n="70" d="100"/>
        </p:scale>
        <p:origin x="806" y="437"/>
      </p:cViewPr>
      <p:guideLst>
        <p:guide orient="horz" pos="2153"/>
        <p:guide pos="2872"/>
      </p:guideLst>
    </p:cSldViewPr>
  </p:slideViewPr>
  <p:outlineViewPr>
    <p:cViewPr>
      <p:scale>
        <a:sx n="33" d="100"/>
        <a:sy n="33" d="100"/>
      </p:scale>
      <p:origin x="0" y="13363"/>
    </p:cViewPr>
  </p:outlineViewPr>
  <p:notesTextViewPr>
    <p:cViewPr>
      <p:scale>
        <a:sx n="100" d="100"/>
        <a:sy n="100" d="100"/>
      </p:scale>
      <p:origin x="0" y="0"/>
    </p:cViewPr>
  </p:notesTextViewPr>
  <p:sorterViewPr>
    <p:cViewPr>
      <p:scale>
        <a:sx n="60" d="100"/>
        <a:sy n="60" d="100"/>
      </p:scale>
      <p:origin x="0" y="344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261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72A665DE-7741-4A6B-B8B7-CDF56EAD4A1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p:spPr>
        <p:txBody>
          <a:bodyPr/>
          <a:lstStyle/>
          <a:p>
            <a:pPr eaLnBrk="1" hangingPunct="1"/>
            <a:r>
              <a:rPr lang="en-US" dirty="0" smtClean="0"/>
              <a:t>The flat, featureless peneplain existed for 100’s of millions of years until about 600 million years ago when …</a:t>
            </a:r>
          </a:p>
        </p:txBody>
      </p:sp>
      <p:sp>
        <p:nvSpPr>
          <p:cNvPr id="306180" name="Slide Number Placeholder 3"/>
          <p:cNvSpPr>
            <a:spLocks noGrp="1"/>
          </p:cNvSpPr>
          <p:nvPr>
            <p:ph type="sldNum" sz="quarter" idx="5"/>
          </p:nvPr>
        </p:nvSpPr>
        <p:spPr>
          <a:noFill/>
        </p:spPr>
        <p:txBody>
          <a:bodyPr/>
          <a:lstStyle/>
          <a:p>
            <a:fld id="{4637EB42-AADD-4832-8002-D7CD0CE54F48}"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eaLnBrk="1" hangingPunct="1">
              <a:defRPr/>
            </a:pPr>
            <a:r>
              <a:rPr lang="en-US" dirty="0" smtClean="0"/>
              <a:t>This coarse, poorly sorted, feldspar-rich conglomerate from the Blue Ridge Parkway that connects Shenandoah with Great Smokey is typical of the types of sediment that filled the Late Proterozoic rift valleys.</a:t>
            </a:r>
          </a:p>
        </p:txBody>
      </p:sp>
      <p:sp>
        <p:nvSpPr>
          <p:cNvPr id="315396" name="Slide Number Placeholder 3"/>
          <p:cNvSpPr>
            <a:spLocks noGrp="1"/>
          </p:cNvSpPr>
          <p:nvPr>
            <p:ph type="sldNum" sz="quarter" idx="5"/>
          </p:nvPr>
        </p:nvSpPr>
        <p:spPr>
          <a:noFill/>
        </p:spPr>
        <p:txBody>
          <a:bodyPr/>
          <a:lstStyle/>
          <a:p>
            <a:fld id="{114884F6-EC12-46A6-AA97-BE57323FDC3D}"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AD11551D-8D80-4854-8196-2E4255E5EE90}" type="slidenum">
              <a:rPr lang="en-US" smtClean="0"/>
              <a:pPr/>
              <a:t>11</a:t>
            </a:fld>
            <a:endParaRPr lang="en-US"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r>
              <a:rPr lang="en-US" dirty="0" smtClean="0"/>
              <a:t>Ample evidence for rifting exists in both Shenandoah and Great Smokey National Parks.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p:spPr>
        <p:txBody>
          <a:bodyPr/>
          <a:lstStyle/>
          <a:p>
            <a:r>
              <a:rPr lang="en-US" dirty="0" smtClean="0"/>
              <a:t>One of the largest rift valleys is represented by the Ocoee Supergroup …</a:t>
            </a:r>
          </a:p>
        </p:txBody>
      </p:sp>
      <p:sp>
        <p:nvSpPr>
          <p:cNvPr id="317444" name="Slide Number Placeholder 3"/>
          <p:cNvSpPr>
            <a:spLocks noGrp="1"/>
          </p:cNvSpPr>
          <p:nvPr>
            <p:ph type="sldNum" sz="quarter" idx="5"/>
          </p:nvPr>
        </p:nvSpPr>
        <p:spPr>
          <a:noFill/>
        </p:spPr>
        <p:txBody>
          <a:bodyPr/>
          <a:lstStyle/>
          <a:p>
            <a:fld id="{307FDF7F-2728-4C04-A723-5F1D8A5F95B4}"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920603B4-80FD-4876-A1C6-07AB5862674F}" type="slidenum">
              <a:rPr lang="en-US" smtClean="0"/>
              <a:pPr/>
              <a:t>13</a:t>
            </a:fld>
            <a:endParaRPr lang="en-US"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r>
              <a:rPr lang="en-US" dirty="0" smtClean="0"/>
              <a:t>… which makes up the bulk of the folded sediments in the great syncline of Great Smokey's National Park.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D61B9835-3C16-4951-AFBE-4235268A6C48}" type="slidenum">
              <a:rPr lang="en-US" smtClean="0"/>
              <a:pPr/>
              <a:t>14</a:t>
            </a:fld>
            <a:endParaRPr lang="en-US"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r>
              <a:rPr lang="en-US" dirty="0" smtClean="0"/>
              <a:t>The infamous “smoke” here forms from the combination of humidity from the Gulf of Mexico and volatile plant-produced compounds called terpines.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A8BFD3B-D595-4A9C-9A24-E8216E9C2D67}" type="slidenum">
              <a:rPr lang="en-US" smtClean="0"/>
              <a:pPr/>
              <a:t>15</a:t>
            </a:fld>
            <a:endParaRPr lang="en-US" smtClean="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r>
              <a:rPr lang="en-US" dirty="0" smtClean="0"/>
              <a:t>By providing contrast between the distant mountains and those in the foreground the smoke accentuates the multi-ranged character of that results from folding in the Ocoee Group.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C208B129-DE20-46E1-BDB8-C4F653D9AD39}" type="slidenum">
              <a:rPr lang="en-US" smtClean="0"/>
              <a:pPr/>
              <a:t>16</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r>
              <a:rPr lang="en-US" dirty="0" smtClean="0"/>
              <a:t>Vistas are far clearer in less humid months and when photosynthesis and the production of plant terpines slows. This picture illustrates the much greater relief of the Blue Ridge in the Smokey’s relative to that of Shenandoah.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p:spPr>
        <p:txBody>
          <a:bodyPr/>
          <a:lstStyle/>
          <a:p>
            <a:r>
              <a:rPr lang="en-US" dirty="0" smtClean="0"/>
              <a:t>Several peaks in the Smokey’s exceed 6,000’ like Mount </a:t>
            </a:r>
            <a:r>
              <a:rPr lang="en-US" dirty="0" err="1" smtClean="0"/>
              <a:t>LaConte</a:t>
            </a:r>
            <a:r>
              <a:rPr lang="en-US" dirty="0" smtClean="0"/>
              <a:t> here …</a:t>
            </a:r>
          </a:p>
        </p:txBody>
      </p:sp>
      <p:sp>
        <p:nvSpPr>
          <p:cNvPr id="322564" name="Slide Number Placeholder 3"/>
          <p:cNvSpPr>
            <a:spLocks noGrp="1"/>
          </p:cNvSpPr>
          <p:nvPr>
            <p:ph type="sldNum" sz="quarter" idx="5"/>
          </p:nvPr>
        </p:nvSpPr>
        <p:spPr>
          <a:noFill/>
        </p:spPr>
        <p:txBody>
          <a:bodyPr/>
          <a:lstStyle/>
          <a:p>
            <a:fld id="{82D46E5C-9B4C-46AC-ABDD-DE563ABE55E0}"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E6899449-DF5A-49D4-90EF-FAF773C26E44}" type="slidenum">
              <a:rPr lang="en-US" smtClean="0"/>
              <a:pPr/>
              <a:t>18</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r>
              <a:rPr lang="en-US" dirty="0" smtClean="0"/>
              <a:t>… where the old Ocoee Group sediments outcrop like they do on most of the peaks in Great Smoky Mountains National Park.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40641699-88D4-471B-A9E1-4F20CC0A95C1}" type="slidenum">
              <a:rPr lang="en-US" smtClean="0"/>
              <a:pPr/>
              <a:t>19</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r>
              <a:rPr lang="en-US" dirty="0" smtClean="0"/>
              <a:t>Structurally, Mount LeConte is an upturned limb of the synclinally folded Ocoee sediments.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a:ln/>
        </p:spPr>
        <p:txBody>
          <a:bodyPr/>
          <a:lstStyle/>
          <a:p>
            <a:pPr eaLnBrk="1" hangingPunct="1"/>
            <a:r>
              <a:rPr lang="en-US" dirty="0" smtClean="0"/>
              <a:t>…during the latest Proterozoic and earliest Cambrian, North America and "Africa" started rifting apart to form the Iapetus ocean. The rifting event extended for thousands of miles up and down eastern North America. In Virginia the axis of rifting runs right down the Blue Ridge. </a:t>
            </a:r>
          </a:p>
        </p:txBody>
      </p:sp>
      <p:sp>
        <p:nvSpPr>
          <p:cNvPr id="307204" name="Slide Number Placeholder 3"/>
          <p:cNvSpPr>
            <a:spLocks noGrp="1"/>
          </p:cNvSpPr>
          <p:nvPr>
            <p:ph type="sldNum" sz="quarter" idx="5"/>
          </p:nvPr>
        </p:nvSpPr>
        <p:spPr>
          <a:noFill/>
        </p:spPr>
        <p:txBody>
          <a:bodyPr/>
          <a:lstStyle/>
          <a:p>
            <a:fld id="{3AA23DA3-3E2E-4CC5-A5D0-AF374E30594B}"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750ABF29-6D57-4F4E-A830-279D4DBA73B0}" type="slidenum">
              <a:rPr lang="en-US" smtClean="0"/>
              <a:pPr/>
              <a:t>20</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r>
              <a:rPr lang="en-US" dirty="0" smtClean="0"/>
              <a:t>Like their counterparts in Shenandoah, the Ocoee sediments deposited rapidly into the rift basins and are correspondingly immature.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EC7D732B-44E7-409C-97BC-A969D1EE41D6}" type="slidenum">
              <a:rPr lang="en-US" smtClean="0"/>
              <a:pPr/>
              <a:t>21</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r>
              <a:rPr lang="en-US" dirty="0" smtClean="0"/>
              <a:t>Perhaps the most famous outcrop of Ocoee sediments is Charlie’s Bunion along the Appalachian Trail.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4CA10756-5C5E-4B66-B137-7545105895A1}" type="slidenum">
              <a:rPr lang="en-US" smtClean="0"/>
              <a:pPr/>
              <a:t>22</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r>
              <a:rPr lang="en-US" dirty="0" smtClean="0"/>
              <a:t>The steep slopes of Charlie’s Bunion attest to the resistance that certain Ocoee layers have to weathering and erosion. Not all Ocoee sediments are so durable, however.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93FE6B9D-9FCF-4752-8711-B156DA389124}" type="slidenum">
              <a:rPr lang="en-US" smtClean="0"/>
              <a:pPr/>
              <a:t>23</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r>
              <a:rPr lang="en-US" dirty="0" smtClean="0"/>
              <a:t>That the erosion resistance of Ocoee strata varies is apparent along Great Smokey’s numerous streams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7586E441-EB88-49B0-A1E0-202ABD65F9BC}" type="slidenum">
              <a:rPr lang="en-US" smtClean="0"/>
              <a:pPr/>
              <a:t>24</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r>
              <a:rPr lang="en-US" dirty="0" smtClean="0"/>
              <a:t>… as waterfalls typically occur where resistant rocks overlie more erodible rocks.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FF456B3F-CB40-4914-80D5-4808CFC75036}" type="slidenum">
              <a:rPr lang="en-US" smtClean="0"/>
              <a:pPr/>
              <a:t>25</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r>
              <a:rPr lang="en-US" dirty="0" smtClean="0"/>
              <a:t>This is particularly true at Rainbow Falls where water cascades over one of the park’s most prolific cliff formers, the Late Proterozoic Thunderhead Sandstone. Rift valleys are not only filled with immature sediments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a:ln/>
        </p:spPr>
        <p:txBody>
          <a:bodyPr/>
          <a:lstStyle/>
          <a:p>
            <a:r>
              <a:rPr lang="en-US" dirty="0" smtClean="0"/>
              <a:t>… but basaltic flows are also characteristic of this tectonic province. Applying the principle of uniformitarianism, the modern Afar Triangle region of Ethiopia provides an analogue for what Rodinia/Pannotia may have looked like during the rifting event which created the Iapetus Ocean basin. Rifting stretches and thins the crust which thereby reduces the pressure on the underlying mantle. From its source in the mantle, lava travels upwards through the crust along a series of fractures. Fresh basaltic lava floods out over the surface. The same thing happened in Shenandoah in the late Proterozoic and formed the Catoctin Formation.</a:t>
            </a:r>
          </a:p>
        </p:txBody>
      </p:sp>
      <p:sp>
        <p:nvSpPr>
          <p:cNvPr id="331780" name="Slide Number Placeholder 3"/>
          <p:cNvSpPr>
            <a:spLocks noGrp="1"/>
          </p:cNvSpPr>
          <p:nvPr>
            <p:ph type="sldNum" sz="quarter" idx="5"/>
          </p:nvPr>
        </p:nvSpPr>
        <p:spPr>
          <a:noFill/>
        </p:spPr>
        <p:txBody>
          <a:bodyPr/>
          <a:lstStyle/>
          <a:p>
            <a:fld id="{A1B72AD2-F9CF-4027-9DF3-E0CDA7848540}"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ln/>
        </p:spPr>
        <p:txBody>
          <a:bodyPr/>
          <a:lstStyle/>
          <a:p>
            <a:r>
              <a:rPr lang="en-US" dirty="0" smtClean="0"/>
              <a:t>Like the Ocoee Group in Great Smokey N.P., the Catoctin Formation is relatively resistant and thus is found outcropping on top of the many of the park’s peaks like Hawksbill Mountain, the highest peak in Shenandoah.  </a:t>
            </a:r>
          </a:p>
          <a:p>
            <a:endParaRPr lang="en-US" dirty="0" smtClean="0"/>
          </a:p>
        </p:txBody>
      </p:sp>
      <p:sp>
        <p:nvSpPr>
          <p:cNvPr id="332804" name="Slide Number Placeholder 3"/>
          <p:cNvSpPr>
            <a:spLocks noGrp="1"/>
          </p:cNvSpPr>
          <p:nvPr>
            <p:ph type="sldNum" sz="quarter" idx="5"/>
          </p:nvPr>
        </p:nvSpPr>
        <p:spPr>
          <a:noFill/>
        </p:spPr>
        <p:txBody>
          <a:bodyPr/>
          <a:lstStyle/>
          <a:p>
            <a:fld id="{D809376F-1354-4E1A-85A9-57906B959698}"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05514D96-E627-40A5-AC7C-74458DE98A45}" type="slidenum">
              <a:rPr lang="en-US" smtClean="0"/>
              <a:pPr/>
              <a:t>28</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r>
              <a:rPr lang="en-US" dirty="0" smtClean="0"/>
              <a:t>Although basalt weathers rapidly in humid environments, in most of Shenandoah it has been metamorphosed into greenstone, which is considerably more stable than basalt.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3C80A3B8-F7D9-4E15-8E86-86A89395F0F3}" type="slidenum">
              <a:rPr lang="en-US" smtClean="0"/>
              <a:pPr/>
              <a:t>29</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r>
              <a:rPr lang="en-US" dirty="0" smtClean="0"/>
              <a:t>In most places the Catoctin lava flows rest on sedimentary rocks like the Swift Run sandstone here at </a:t>
            </a:r>
            <a:r>
              <a:rPr lang="en-US" dirty="0" err="1" smtClean="0"/>
              <a:t>Bearfence</a:t>
            </a:r>
            <a:r>
              <a:rPr lang="en-US" dirty="0" smtClean="0"/>
              <a:t> Mt.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FB3852A7-8773-423D-A93F-29BC0491C097}" type="slidenum">
              <a:rPr lang="en-US" smtClean="0"/>
              <a:pPr/>
              <a:t>3</a:t>
            </a:fld>
            <a:endParaRPr lang="en-US"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r>
              <a:rPr lang="en-US" dirty="0" smtClean="0"/>
              <a:t>Rifting takes place when continental crust, heated from below by a hot spot (a plume of magma rising from the earth's interior), swells upward, thins, and stretches out like pulled taffy (notice the thinning in the cross section above). At depth the rocks are hot and plastic, but at the surface they are cold and brittle, so when they stretch with the uplift, cracks form and develop as normal faults. Along the faults some blocks of the earth slide downward and form valleys called grabens; the adjacent blocks that move up to form mountains are called horsts. The relief, or difference in elevation, from the top of the horsts to the bottom of the graben can be many kilometers. So in a sense rifting begins with mountain building also, only where mountains like the Grenville are produced by compression from a collision between continents, these horst mountains result from uplift, stretching, and tension caused by heat from below. In the center of the system there is the axial rift a narrow, steep sided valley maybe only 50-100 kilometers wide but falling a kilometer or more below sea level. Early in its history it may be dry, but in time the sea spills in filling it. On either side of the axial rift, horsts rise abruptly two or more </a:t>
            </a:r>
            <a:r>
              <a:rPr lang="en-US" dirty="0" err="1" smtClean="0"/>
              <a:t>kilometerS</a:t>
            </a:r>
            <a:r>
              <a:rPr lang="en-US" dirty="0" smtClean="0"/>
              <a:t> </a:t>
            </a:r>
            <a:r>
              <a:rPr lang="en-US" dirty="0" smtClean="0"/>
              <a:t>above sea level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ln/>
        </p:spPr>
      </p:sp>
      <p:sp>
        <p:nvSpPr>
          <p:cNvPr id="335875" name="Notes Placeholder 2"/>
          <p:cNvSpPr>
            <a:spLocks noGrp="1"/>
          </p:cNvSpPr>
          <p:nvPr>
            <p:ph type="body" idx="1"/>
          </p:nvPr>
        </p:nvSpPr>
        <p:spPr>
          <a:noFill/>
          <a:ln/>
        </p:spPr>
        <p:txBody>
          <a:bodyPr/>
          <a:lstStyle/>
          <a:p>
            <a:r>
              <a:rPr lang="en-US" dirty="0" smtClean="0"/>
              <a:t>In others, like Stony Man Mountain, the Catoctin flows poured out directly on top of the bare peneplain worn into the Pedlar Formation. Stony Man’s facial profile is due to differential weathering and erosion of flows, volcanic breccia, and phyllite from the metamorphosis of ancient soil and ash layers.</a:t>
            </a:r>
          </a:p>
        </p:txBody>
      </p:sp>
      <p:sp>
        <p:nvSpPr>
          <p:cNvPr id="335876" name="Slide Number Placeholder 3"/>
          <p:cNvSpPr>
            <a:spLocks noGrp="1"/>
          </p:cNvSpPr>
          <p:nvPr>
            <p:ph type="sldNum" sz="quarter" idx="5"/>
          </p:nvPr>
        </p:nvSpPr>
        <p:spPr>
          <a:noFill/>
        </p:spPr>
        <p:txBody>
          <a:bodyPr/>
          <a:lstStyle/>
          <a:p>
            <a:fld id="{4E845CC3-66C6-447F-B8D1-82DB8D71669B}"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E8BF150E-6BA3-4A81-AC29-4131B1EAC5F1}" type="slidenum">
              <a:rPr lang="en-US" smtClean="0"/>
              <a:pPr/>
              <a:t>31</a:t>
            </a:fld>
            <a:endParaRPr lang="en-US"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r>
              <a:rPr lang="en-US" dirty="0" smtClean="0"/>
              <a:t>In several places, like here at Crescent Rock Overlook, the Catoctin flows exhibit columnar jointing.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p:spPr>
        <p:txBody>
          <a:bodyPr/>
          <a:lstStyle/>
          <a:p>
            <a:r>
              <a:rPr lang="en-US" dirty="0" smtClean="0"/>
              <a:t>There are particularly good exposures of columnar basalt along Shenandoah’s sadly beautiful </a:t>
            </a:r>
            <a:r>
              <a:rPr lang="en-US" dirty="0" err="1" smtClean="0"/>
              <a:t>Limberlost</a:t>
            </a:r>
            <a:r>
              <a:rPr lang="en-US" dirty="0" smtClean="0"/>
              <a:t> Trail where tens of thousands of trees have died due to the accidental introduction of non-native insect species.</a:t>
            </a:r>
          </a:p>
        </p:txBody>
      </p:sp>
      <p:sp>
        <p:nvSpPr>
          <p:cNvPr id="337924" name="Slide Number Placeholder 3"/>
          <p:cNvSpPr>
            <a:spLocks noGrp="1"/>
          </p:cNvSpPr>
          <p:nvPr>
            <p:ph type="sldNum" sz="quarter" idx="5"/>
          </p:nvPr>
        </p:nvSpPr>
        <p:spPr>
          <a:noFill/>
        </p:spPr>
        <p:txBody>
          <a:bodyPr/>
          <a:lstStyle/>
          <a:p>
            <a:fld id="{D2F313EB-1323-465F-B247-2C675396FD6E}"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p:spPr>
        <p:txBody>
          <a:bodyPr/>
          <a:lstStyle/>
          <a:p>
            <a:r>
              <a:rPr lang="en-US" dirty="0" smtClean="0"/>
              <a:t>Recall that columnar jointing forms when basalt contracts equally in every direction, resulting in evenly-spaced, cracks opening up at the surface, and then extending down into the flow. The same pattern is seen as drying mud contracts and cracks into similar polygonal shapes. </a:t>
            </a:r>
          </a:p>
        </p:txBody>
      </p:sp>
      <p:sp>
        <p:nvSpPr>
          <p:cNvPr id="338948" name="Slide Number Placeholder 3"/>
          <p:cNvSpPr>
            <a:spLocks noGrp="1"/>
          </p:cNvSpPr>
          <p:nvPr>
            <p:ph type="sldNum" sz="quarter" idx="5"/>
          </p:nvPr>
        </p:nvSpPr>
        <p:spPr>
          <a:noFill/>
        </p:spPr>
        <p:txBody>
          <a:bodyPr/>
          <a:lstStyle/>
          <a:p>
            <a:fld id="{FB9A7D0E-52E4-4152-953A-33F2934A4D06}"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a:ln/>
        </p:spPr>
      </p:sp>
      <p:sp>
        <p:nvSpPr>
          <p:cNvPr id="339971" name="Notes Placeholder 2"/>
          <p:cNvSpPr>
            <a:spLocks noGrp="1"/>
          </p:cNvSpPr>
          <p:nvPr>
            <p:ph type="body" idx="1"/>
          </p:nvPr>
        </p:nvSpPr>
        <p:spPr>
          <a:noFill/>
          <a:ln/>
        </p:spPr>
        <p:txBody>
          <a:bodyPr/>
          <a:lstStyle/>
          <a:p>
            <a:r>
              <a:rPr lang="en-US" dirty="0" smtClean="0"/>
              <a:t>A particularly good example of columnar basalt occurs near Indian Run Overlook in Shenandoah.</a:t>
            </a:r>
          </a:p>
        </p:txBody>
      </p:sp>
      <p:sp>
        <p:nvSpPr>
          <p:cNvPr id="339972" name="Slide Number Placeholder 3"/>
          <p:cNvSpPr>
            <a:spLocks noGrp="1"/>
          </p:cNvSpPr>
          <p:nvPr>
            <p:ph type="sldNum" sz="quarter" idx="5"/>
          </p:nvPr>
        </p:nvSpPr>
        <p:spPr>
          <a:noFill/>
        </p:spPr>
        <p:txBody>
          <a:bodyPr/>
          <a:lstStyle/>
          <a:p>
            <a:fld id="{A4E3BC79-4C3F-425F-B2AA-27F15BD8780E}"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p:spPr>
        <p:txBody>
          <a:bodyPr/>
          <a:lstStyle/>
          <a:p>
            <a:r>
              <a:rPr lang="en-US" dirty="0" smtClean="0"/>
              <a:t>Here at Dark Hollow Falls in Shenandoah, water cascades over the Catoctin Formation.</a:t>
            </a:r>
          </a:p>
        </p:txBody>
      </p:sp>
      <p:sp>
        <p:nvSpPr>
          <p:cNvPr id="340996" name="Slide Number Placeholder 3"/>
          <p:cNvSpPr>
            <a:spLocks noGrp="1"/>
          </p:cNvSpPr>
          <p:nvPr>
            <p:ph type="sldNum" sz="quarter" idx="5"/>
          </p:nvPr>
        </p:nvSpPr>
        <p:spPr>
          <a:noFill/>
        </p:spPr>
        <p:txBody>
          <a:bodyPr/>
          <a:lstStyle/>
          <a:p>
            <a:fld id="{423F82CF-1439-4503-89D9-C81DAAE5CCCE}"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p:spPr>
        <p:txBody>
          <a:bodyPr/>
          <a:lstStyle/>
          <a:p>
            <a:r>
              <a:rPr lang="en-US" dirty="0" smtClean="0"/>
              <a:t>Like the resistant layers in Great Smokey’s Ocoee Supergroup, waterfalls often occur where streams struggle to down cut through the durable Catoctin Formation.</a:t>
            </a:r>
          </a:p>
        </p:txBody>
      </p:sp>
      <p:sp>
        <p:nvSpPr>
          <p:cNvPr id="342020" name="Slide Number Placeholder 3"/>
          <p:cNvSpPr>
            <a:spLocks noGrp="1"/>
          </p:cNvSpPr>
          <p:nvPr>
            <p:ph type="sldNum" sz="quarter" idx="5"/>
          </p:nvPr>
        </p:nvSpPr>
        <p:spPr>
          <a:noFill/>
        </p:spPr>
        <p:txBody>
          <a:bodyPr/>
          <a:lstStyle/>
          <a:p>
            <a:fld id="{E36BA060-D37C-45D1-AB72-99C8F47FEA9C}"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p:spPr>
        <p:txBody>
          <a:bodyPr/>
          <a:lstStyle/>
          <a:p>
            <a:r>
              <a:rPr lang="en-US" dirty="0" smtClean="0"/>
              <a:t>The durability of the Catoctin Formation formed the hill atop which Jefferson’s home Monticello is built near the southern end of Shenandoah National Park. </a:t>
            </a:r>
          </a:p>
        </p:txBody>
      </p:sp>
      <p:sp>
        <p:nvSpPr>
          <p:cNvPr id="343044" name="Slide Number Placeholder 3"/>
          <p:cNvSpPr>
            <a:spLocks noGrp="1"/>
          </p:cNvSpPr>
          <p:nvPr>
            <p:ph type="sldNum" sz="quarter" idx="5"/>
          </p:nvPr>
        </p:nvSpPr>
        <p:spPr>
          <a:noFill/>
        </p:spPr>
        <p:txBody>
          <a:bodyPr/>
          <a:lstStyle/>
          <a:p>
            <a:fld id="{1718F326-A59F-4FAB-8C95-67617129C70C}"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6058726A-5169-4DF6-BC20-AA4D44015921}" type="slidenum">
              <a:rPr lang="en-US" smtClean="0"/>
              <a:pPr/>
              <a:t>38</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r>
              <a:rPr lang="en-US" dirty="0" smtClean="0"/>
              <a:t>Where the durable Catoctin Formation layers are exposed in the nearly horizontal limb of Shenandoah’s overturned anticline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9989C731-7C57-4861-BF40-A467698A9E7A}" type="slidenum">
              <a:rPr lang="en-US" smtClean="0"/>
              <a:pPr/>
              <a:t>39</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r>
              <a:rPr lang="en-US" dirty="0" smtClean="0"/>
              <a:t>… broad flat areas like Big Meadow have formed. Here the Catoctin lava is some 1800’ thick. All that lava had to have some way of getting from the mantle to the surface</a:t>
            </a:r>
            <a:r>
              <a:rPr lang="en-US" baseline="0" dirty="0" smtClean="0"/>
              <a:t>. </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eaLnBrk="1" hangingPunct="1">
              <a:defRPr/>
            </a:pPr>
            <a:r>
              <a:rPr lang="en-US" dirty="0" smtClean="0"/>
              <a:t>Today the remnants of this axial rift runs through the Charlottesville and Culpepper Virginia region east of Shenandoah.</a:t>
            </a:r>
          </a:p>
        </p:txBody>
      </p:sp>
      <p:sp>
        <p:nvSpPr>
          <p:cNvPr id="309252" name="Slide Number Placeholder 3"/>
          <p:cNvSpPr>
            <a:spLocks noGrp="1"/>
          </p:cNvSpPr>
          <p:nvPr>
            <p:ph type="sldNum" sz="quarter" idx="5"/>
          </p:nvPr>
        </p:nvSpPr>
        <p:spPr>
          <a:noFill/>
        </p:spPr>
        <p:txBody>
          <a:bodyPr/>
          <a:lstStyle/>
          <a:p>
            <a:fld id="{688EA7B3-544A-4FC6-AEC6-ABF52A59FDD7}"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That was accomplished via a network of r</a:t>
            </a:r>
            <a:r>
              <a:rPr lang="en-US" dirty="0" smtClean="0"/>
              <a:t>emarkably well-preserved basalt feeder dikes which fairly common in Shenandoah National Park. </a:t>
            </a:r>
          </a:p>
        </p:txBody>
      </p:sp>
      <p:sp>
        <p:nvSpPr>
          <p:cNvPr id="346116" name="Slide Number Placeholder 3"/>
          <p:cNvSpPr>
            <a:spLocks noGrp="1"/>
          </p:cNvSpPr>
          <p:nvPr>
            <p:ph type="sldNum" sz="quarter" idx="5"/>
          </p:nvPr>
        </p:nvSpPr>
        <p:spPr>
          <a:noFill/>
        </p:spPr>
        <p:txBody>
          <a:bodyPr/>
          <a:lstStyle/>
          <a:p>
            <a:fld id="{ED7E182A-3CD6-407E-989F-960D322688AA}"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p:spPr>
        <p:txBody>
          <a:bodyPr/>
          <a:lstStyle/>
          <a:p>
            <a:r>
              <a:rPr lang="en-US" dirty="0" smtClean="0"/>
              <a:t>…</a:t>
            </a:r>
          </a:p>
        </p:txBody>
      </p:sp>
      <p:sp>
        <p:nvSpPr>
          <p:cNvPr id="347140" name="Slide Number Placeholder 3"/>
          <p:cNvSpPr>
            <a:spLocks noGrp="1"/>
          </p:cNvSpPr>
          <p:nvPr>
            <p:ph type="sldNum" sz="quarter" idx="5"/>
          </p:nvPr>
        </p:nvSpPr>
        <p:spPr>
          <a:noFill/>
        </p:spPr>
        <p:txBody>
          <a:bodyPr/>
          <a:lstStyle/>
          <a:p>
            <a:fld id="{88226479-49F3-4E47-85B3-5662F46A25B5}"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3A00B731-F0D2-4356-AF99-361E8A4A7AA3}" type="slidenum">
              <a:rPr lang="en-US" smtClean="0"/>
              <a:pPr/>
              <a:t>42</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r>
              <a:rPr lang="en-US" dirty="0" smtClean="0"/>
              <a:t>This big Catoctin feeder dike cuts through the Pedlar Formation at the north entrance to Mary's Rock tunnel and gives some perspective on the enormous amount of basaltic magma that once surged through fissures like these.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p:spPr>
        <p:txBody>
          <a:bodyPr/>
          <a:lstStyle/>
          <a:p>
            <a:r>
              <a:rPr lang="en-US" dirty="0" smtClean="0"/>
              <a:t>Although the metamorphosed basalt flows are more durable than their associated meta-sedimentary rocks, the basaltic feeder dikes are less durable than the crystalline basement rocks they typically intrude. This is intriguingly evident</a:t>
            </a:r>
            <a:r>
              <a:rPr lang="en-US" b="1" dirty="0" smtClean="0"/>
              <a:t> </a:t>
            </a:r>
            <a:r>
              <a:rPr lang="en-US" dirty="0" smtClean="0"/>
              <a:t>on Old Rag Mountain's "Summit Trail” which follows an long, deep, corridor-like slot along an eroded feeder dike.</a:t>
            </a:r>
          </a:p>
        </p:txBody>
      </p:sp>
      <p:sp>
        <p:nvSpPr>
          <p:cNvPr id="349188" name="Slide Number Placeholder 3"/>
          <p:cNvSpPr>
            <a:spLocks noGrp="1"/>
          </p:cNvSpPr>
          <p:nvPr>
            <p:ph type="sldNum" sz="quarter" idx="5"/>
          </p:nvPr>
        </p:nvSpPr>
        <p:spPr>
          <a:noFill/>
        </p:spPr>
        <p:txBody>
          <a:bodyPr/>
          <a:lstStyle/>
          <a:p>
            <a:fld id="{583C40E1-6432-4160-8360-D85CE4BA96AF}"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p:spPr>
        <p:txBody>
          <a:bodyPr/>
          <a:lstStyle/>
          <a:p>
            <a:r>
              <a:rPr lang="en-US" dirty="0" smtClean="0"/>
              <a:t>The NNE to SSW orientation of the feeder dikes tells us that …</a:t>
            </a:r>
          </a:p>
        </p:txBody>
      </p:sp>
      <p:sp>
        <p:nvSpPr>
          <p:cNvPr id="350212" name="Slide Number Placeholder 3"/>
          <p:cNvSpPr>
            <a:spLocks noGrp="1"/>
          </p:cNvSpPr>
          <p:nvPr>
            <p:ph type="sldNum" sz="quarter" idx="5"/>
          </p:nvPr>
        </p:nvSpPr>
        <p:spPr>
          <a:noFill/>
        </p:spPr>
        <p:txBody>
          <a:bodyPr/>
          <a:lstStyle/>
          <a:p>
            <a:fld id="{C5927473-6D06-4648-AC0C-F6132E08F78C}"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p:spPr>
        <p:txBody>
          <a:bodyPr/>
          <a:lstStyle/>
          <a:p>
            <a:r>
              <a:rPr lang="en-US" dirty="0" smtClean="0"/>
              <a:t>… they were made by WNW to ESE tension as Rodinia/Pannotia broke apart and the Iapetus Ocean formed.</a:t>
            </a:r>
          </a:p>
        </p:txBody>
      </p:sp>
      <p:sp>
        <p:nvSpPr>
          <p:cNvPr id="351236" name="Slide Number Placeholder 3"/>
          <p:cNvSpPr>
            <a:spLocks noGrp="1"/>
          </p:cNvSpPr>
          <p:nvPr>
            <p:ph type="sldNum" sz="quarter" idx="5"/>
          </p:nvPr>
        </p:nvSpPr>
        <p:spPr>
          <a:noFill/>
        </p:spPr>
        <p:txBody>
          <a:bodyPr/>
          <a:lstStyle/>
          <a:p>
            <a:fld id="{8606E10F-7073-450C-A4E0-10C74972C9E9}"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C862F00F-91A3-445D-8285-8207CB85C625}" type="slidenum">
              <a:rPr lang="en-US" smtClean="0"/>
              <a:pPr/>
              <a:t>46</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a:ln/>
        </p:spPr>
        <p:txBody>
          <a:bodyPr/>
          <a:lstStyle/>
          <a:p>
            <a:pPr eaLnBrk="1" hangingPunct="1"/>
            <a:r>
              <a:rPr lang="en-US" dirty="0" smtClean="0"/>
              <a:t>Careful mapping in the Appalachians reveals the location of the late Proterozoic Rift. The double red lines are rift boundaries and the single lines are transform faults. Note how irregular the continental margin is with sharp promontories sticking out and reentrants. These will play important parts in later geologic events.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p:spPr>
        <p:txBody>
          <a:bodyPr/>
          <a:lstStyle/>
          <a:p>
            <a:pPr eaLnBrk="1" hangingPunct="1"/>
            <a:r>
              <a:rPr lang="en-US" dirty="0" smtClean="0"/>
              <a:t>The sedimentary rocks there and elsewhere tell us that during rifting the long, deep rift valley received coarse gravels and sandstones from the surrounding horst mountains on both sides. The western side of the rift graben is North America, but the eastern side, was "Africa". </a:t>
            </a:r>
          </a:p>
        </p:txBody>
      </p:sp>
      <p:sp>
        <p:nvSpPr>
          <p:cNvPr id="310276" name="Slide Number Placeholder 3"/>
          <p:cNvSpPr>
            <a:spLocks noGrp="1"/>
          </p:cNvSpPr>
          <p:nvPr>
            <p:ph type="sldNum" sz="quarter" idx="5"/>
          </p:nvPr>
        </p:nvSpPr>
        <p:spPr>
          <a:noFill/>
        </p:spPr>
        <p:txBody>
          <a:bodyPr/>
          <a:lstStyle/>
          <a:p>
            <a:fld id="{5C0B56BA-3385-42AC-A691-6326A6CEB8B3}"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eaLnBrk="1" hangingPunct="1">
              <a:defRPr/>
            </a:pPr>
            <a:r>
              <a:rPr lang="en-US" dirty="0" smtClean="0"/>
              <a:t>You can almost imagine this while standing at one of the east facing overlooks along Skyline Drive today, such as Buck Hollow overlook . The current topography, however, results from the much more recent rifting of Pangaea than the Late Proterozoic rifting of Pannotia. </a:t>
            </a:r>
            <a:endParaRPr lang="en-US" dirty="0"/>
          </a:p>
        </p:txBody>
      </p:sp>
      <p:sp>
        <p:nvSpPr>
          <p:cNvPr id="311300" name="Slide Number Placeholder 3"/>
          <p:cNvSpPr>
            <a:spLocks noGrp="1"/>
          </p:cNvSpPr>
          <p:nvPr>
            <p:ph type="sldNum" sz="quarter" idx="5"/>
          </p:nvPr>
        </p:nvSpPr>
        <p:spPr>
          <a:noFill/>
        </p:spPr>
        <p:txBody>
          <a:bodyPr/>
          <a:lstStyle/>
          <a:p>
            <a:fld id="{94A459F2-E7A1-4F1B-A9DD-AD14EB848C01}"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eaLnBrk="1" hangingPunct="1">
              <a:defRPr/>
            </a:pPr>
            <a:r>
              <a:rPr lang="en-US" dirty="0" smtClean="0"/>
              <a:t>If you have read some of the recommended material you will probably see Rodinia rather than Pannotia referenced as the supercontinent that rifted in the Late Proterozoic. This is probably because Pannotia was rather short lived and consisted of subcontinents that were already somewhat rifted when it formed.</a:t>
            </a:r>
            <a:endParaRPr lang="en-US" dirty="0"/>
          </a:p>
        </p:txBody>
      </p:sp>
      <p:sp>
        <p:nvSpPr>
          <p:cNvPr id="312324" name="Slide Number Placeholder 3"/>
          <p:cNvSpPr>
            <a:spLocks noGrp="1"/>
          </p:cNvSpPr>
          <p:nvPr>
            <p:ph type="sldNum" sz="quarter" idx="5"/>
          </p:nvPr>
        </p:nvSpPr>
        <p:spPr>
          <a:noFill/>
        </p:spPr>
        <p:txBody>
          <a:bodyPr/>
          <a:lstStyle/>
          <a:p>
            <a:fld id="{E3447901-71C7-4FC8-A961-E1CC6C62B84C}"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1D85F8D7-4C7C-44E3-A792-FA0CE2A015E9}" type="slidenum">
              <a:rPr lang="en-US" smtClean="0"/>
              <a:pPr/>
              <a:t>8</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r>
              <a:rPr lang="en-US" dirty="0" smtClean="0"/>
              <a:t>Evidence of the Late Proterozoic rifting event is preserved in sedimentary and volcanic units that filled the ancient grabens. Since these basins would have received sediments from relatively nearby horsts, deposition would be rapid and sediments immature.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p:spPr>
        <p:txBody>
          <a:bodyPr/>
          <a:lstStyle/>
          <a:p>
            <a:r>
              <a:rPr lang="en-US" dirty="0" smtClean="0"/>
              <a:t>These sediments, of the </a:t>
            </a:r>
            <a:r>
              <a:rPr lang="en-US" b="1" dirty="0" smtClean="0"/>
              <a:t>Swift Run Formation</a:t>
            </a:r>
            <a:r>
              <a:rPr lang="en-US" dirty="0" smtClean="0"/>
              <a:t>, are interpreted as steam valleys filled with sediment, draining the Grenville range. They are compositionally immature, with large, angular grains of feldspar. </a:t>
            </a:r>
            <a:r>
              <a:rPr lang="en-US" i="1" dirty="0" smtClean="0"/>
              <a:t>Width of photograph is approximately six inches.</a:t>
            </a:r>
            <a:endParaRPr lang="en-US" dirty="0" smtClean="0"/>
          </a:p>
        </p:txBody>
      </p:sp>
      <p:sp>
        <p:nvSpPr>
          <p:cNvPr id="314372" name="Slide Number Placeholder 3"/>
          <p:cNvSpPr>
            <a:spLocks noGrp="1"/>
          </p:cNvSpPr>
          <p:nvPr>
            <p:ph type="sldNum" sz="quarter" idx="5"/>
          </p:nvPr>
        </p:nvSpPr>
        <p:spPr>
          <a:noFill/>
        </p:spPr>
        <p:txBody>
          <a:bodyPr/>
          <a:lstStyle/>
          <a:p>
            <a:fld id="{F5B60998-C906-4011-89D3-B321171497E5}"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116D6-C0B8-4AD0-9CCF-DBC4E1E1E7A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4799AD-7BCA-4C2E-9637-FD5C7448525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74357C-8682-4106-8F70-CF867C6DEE9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289B94-7B43-43A6-B3F2-F5C4E609D23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514BE-6744-48B9-B068-BB1FF9AFF3F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85F48F-960B-4F6E-8B63-4DFB50A2E30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CD9807-6173-4781-BF6B-3A89133B565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AABC0B-7BB3-45CC-A1F0-E9392D17C7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74CD90-6282-4689-974C-CAB0A1A6880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BC2F2B-A21F-4E7F-9DCA-81C0BA7846B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5B1C6E-5F21-45D1-9364-D069374720A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72432B97-D18E-45E6-B714-AE9F503DDE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upload.wikimedia.org/wikipedia/commons/1/18/2006_Nickel_Proof_Rev.png" TargetMode="Externa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csmres.jmu.edu/geollab/vageol/vahist/footnotes.html"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gsc.nrcan.gc.ca/landscapes/photos/melville/batch_2b/img0014.jpg"/>
          <p:cNvPicPr>
            <a:picLocks noChangeAspect="1" noChangeArrowheads="1"/>
          </p:cNvPicPr>
          <p:nvPr/>
        </p:nvPicPr>
        <p:blipFill>
          <a:blip r:embed="rId3"/>
          <a:srcRect/>
          <a:stretch>
            <a:fillRect/>
          </a:stretch>
        </p:blipFill>
        <p:spPr bwMode="auto">
          <a:xfrm>
            <a:off x="-542925" y="0"/>
            <a:ext cx="102044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4427538" y="0"/>
            <a:ext cx="4716462" cy="6892925"/>
            <a:chOff x="2789" y="0"/>
            <a:chExt cx="2971" cy="4342"/>
          </a:xfrm>
        </p:grpSpPr>
        <p:pic>
          <p:nvPicPr>
            <p:cNvPr id="55303" name="Picture 3"/>
            <p:cNvPicPr>
              <a:picLocks noChangeAspect="1" noChangeArrowheads="1"/>
            </p:cNvPicPr>
            <p:nvPr/>
          </p:nvPicPr>
          <p:blipFill>
            <a:blip r:embed="rId3"/>
            <a:srcRect/>
            <a:stretch>
              <a:fillRect/>
            </a:stretch>
          </p:blipFill>
          <p:spPr bwMode="auto">
            <a:xfrm>
              <a:off x="2896" y="0"/>
              <a:ext cx="2864" cy="4320"/>
            </a:xfrm>
            <a:prstGeom prst="rect">
              <a:avLst/>
            </a:prstGeom>
            <a:noFill/>
            <a:ln w="12700">
              <a:noFill/>
              <a:miter lim="800000"/>
              <a:headEnd type="none" w="sm" len="sm"/>
              <a:tailEnd type="none" w="sm" len="sm"/>
            </a:ln>
          </p:spPr>
        </p:pic>
        <p:sp>
          <p:nvSpPr>
            <p:cNvPr id="55304" name="Text Box 4"/>
            <p:cNvSpPr txBox="1">
              <a:spLocks noChangeArrowheads="1"/>
            </p:cNvSpPr>
            <p:nvPr/>
          </p:nvSpPr>
          <p:spPr bwMode="auto">
            <a:xfrm rot="-5383250">
              <a:off x="2545" y="3969"/>
              <a:ext cx="617" cy="130"/>
            </a:xfrm>
            <a:prstGeom prst="rect">
              <a:avLst/>
            </a:prstGeom>
            <a:noFill/>
            <a:ln w="12700">
              <a:noFill/>
              <a:miter lim="800000"/>
              <a:headEnd type="none" w="sm" len="sm"/>
              <a:tailEnd type="none" w="sm" len="sm"/>
            </a:ln>
          </p:spPr>
          <p:txBody>
            <a:bodyPr>
              <a:spAutoFit/>
            </a:bodyPr>
            <a:lstStyle/>
            <a:p>
              <a:pPr eaLnBrk="0" hangingPunct="0">
                <a:lnSpc>
                  <a:spcPct val="75000"/>
                </a:lnSpc>
                <a:spcBef>
                  <a:spcPct val="60000"/>
                </a:spcBef>
              </a:pPr>
              <a:r>
                <a:rPr lang="en-US" sz="1000" i="1">
                  <a:solidFill>
                    <a:srgbClr val="FF0000"/>
                  </a:solidFill>
                  <a:latin typeface="Times New Roman" pitchFamily="18" charset="0"/>
                  <a:cs typeface="Times New Roman" pitchFamily="18" charset="0"/>
                </a:rPr>
                <a:t>Robert J. Lillie</a:t>
              </a:r>
            </a:p>
          </p:txBody>
        </p:sp>
      </p:grpSp>
      <p:sp>
        <p:nvSpPr>
          <p:cNvPr id="55299" name="Rectangle 5"/>
          <p:cNvSpPr>
            <a:spLocks noChangeArrowheads="1"/>
          </p:cNvSpPr>
          <p:nvPr/>
        </p:nvSpPr>
        <p:spPr bwMode="auto">
          <a:xfrm>
            <a:off x="0" y="803275"/>
            <a:ext cx="4572000" cy="1165225"/>
          </a:xfrm>
          <a:prstGeom prst="rect">
            <a:avLst/>
          </a:prstGeom>
          <a:noFill/>
          <a:ln w="12700">
            <a:noFill/>
            <a:miter lim="800000"/>
            <a:headEnd type="none" w="sm" len="sm"/>
            <a:tailEnd type="none" w="sm" len="sm"/>
          </a:ln>
        </p:spPr>
        <p:txBody>
          <a:bodyPr>
            <a:spAutoFit/>
          </a:bodyPr>
          <a:lstStyle/>
          <a:p>
            <a:pPr eaLnBrk="0" hangingPunct="0">
              <a:lnSpc>
                <a:spcPct val="80000"/>
              </a:lnSpc>
            </a:pPr>
            <a:r>
              <a:rPr lang="en-US" sz="4400">
                <a:solidFill>
                  <a:schemeClr val="tx1"/>
                </a:solidFill>
                <a:latin typeface="Times New Roman" pitchFamily="18" charset="0"/>
              </a:rPr>
              <a:t>Ancient Rift Valley Strata</a:t>
            </a:r>
          </a:p>
        </p:txBody>
      </p:sp>
      <p:sp>
        <p:nvSpPr>
          <p:cNvPr id="55300" name="Rectangle 6"/>
          <p:cNvSpPr>
            <a:spLocks noChangeArrowheads="1"/>
          </p:cNvSpPr>
          <p:nvPr/>
        </p:nvSpPr>
        <p:spPr bwMode="auto">
          <a:xfrm>
            <a:off x="0" y="2673350"/>
            <a:ext cx="4572000" cy="1482725"/>
          </a:xfrm>
          <a:prstGeom prst="rect">
            <a:avLst/>
          </a:prstGeom>
          <a:noFill/>
          <a:ln w="12700">
            <a:noFill/>
            <a:miter lim="800000"/>
            <a:headEnd type="none" w="sm" len="sm"/>
            <a:tailEnd type="none" w="sm" len="sm"/>
          </a:ln>
        </p:spPr>
        <p:txBody>
          <a:bodyPr>
            <a:spAutoFit/>
          </a:bodyPr>
          <a:lstStyle/>
          <a:p>
            <a:pPr eaLnBrk="0" hangingPunct="0">
              <a:lnSpc>
                <a:spcPct val="80000"/>
              </a:lnSpc>
            </a:pPr>
            <a:r>
              <a:rPr lang="en-US" sz="3800" i="1">
                <a:solidFill>
                  <a:schemeClr val="accent2"/>
                </a:solidFill>
                <a:latin typeface="Times New Roman" pitchFamily="18" charset="0"/>
              </a:rPr>
              <a:t>Coarse Conglomerate Deposited by Fast-Moving Streams</a:t>
            </a:r>
          </a:p>
        </p:txBody>
      </p:sp>
      <p:sp>
        <p:nvSpPr>
          <p:cNvPr id="55301" name="Rectangle 7"/>
          <p:cNvSpPr>
            <a:spLocks noChangeArrowheads="1"/>
          </p:cNvSpPr>
          <p:nvPr/>
        </p:nvSpPr>
        <p:spPr bwMode="auto">
          <a:xfrm>
            <a:off x="34925" y="5692775"/>
            <a:ext cx="4537075" cy="971550"/>
          </a:xfrm>
          <a:prstGeom prst="rect">
            <a:avLst/>
          </a:prstGeom>
          <a:noFill/>
          <a:ln w="12700">
            <a:noFill/>
            <a:miter lim="800000"/>
            <a:headEnd type="none" w="sm" len="sm"/>
            <a:tailEnd type="none" w="sm" len="sm"/>
          </a:ln>
        </p:spPr>
        <p:txBody>
          <a:bodyPr>
            <a:spAutoFit/>
          </a:bodyPr>
          <a:lstStyle/>
          <a:p>
            <a:pPr eaLnBrk="0" hangingPunct="0">
              <a:lnSpc>
                <a:spcPct val="80000"/>
              </a:lnSpc>
            </a:pPr>
            <a:r>
              <a:rPr lang="en-US" sz="3600" i="1">
                <a:solidFill>
                  <a:schemeClr val="accent2"/>
                </a:solidFill>
                <a:latin typeface="Times New Roman" pitchFamily="18" charset="0"/>
              </a:rPr>
              <a:t>Blue Ridge Parkway, North Carolina</a:t>
            </a:r>
          </a:p>
        </p:txBody>
      </p:sp>
      <p:sp>
        <p:nvSpPr>
          <p:cNvPr id="55302" name="Text Box 8"/>
          <p:cNvSpPr txBox="1">
            <a:spLocks noChangeArrowheads="1"/>
          </p:cNvSpPr>
          <p:nvPr/>
        </p:nvSpPr>
        <p:spPr bwMode="auto">
          <a:xfrm>
            <a:off x="7772400" y="6521450"/>
            <a:ext cx="1447800" cy="336550"/>
          </a:xfrm>
          <a:prstGeom prst="rect">
            <a:avLst/>
          </a:prstGeom>
          <a:noFill/>
          <a:ln w="12700">
            <a:noFill/>
            <a:miter lim="800000"/>
            <a:headEnd type="none" w="sm" len="sm"/>
            <a:tailEnd type="none" w="sm" len="sm"/>
          </a:ln>
        </p:spPr>
        <p:txBody>
          <a:bodyPr>
            <a:spAutoFit/>
          </a:bodyPr>
          <a:lstStyle/>
          <a:p>
            <a:pPr eaLnBrk="0" hangingPunct="0">
              <a:lnSpc>
                <a:spcPct val="50000"/>
              </a:lnSpc>
              <a:spcBef>
                <a:spcPct val="60000"/>
              </a:spcBef>
            </a:pPr>
            <a:r>
              <a:rPr lang="en-US" sz="1000" i="1">
                <a:solidFill>
                  <a:srgbClr val="FF0000"/>
                </a:solidFill>
                <a:latin typeface="Times New Roman" pitchFamily="18" charset="0"/>
              </a:rPr>
              <a:t>Parks and Plates</a:t>
            </a:r>
          </a:p>
          <a:p>
            <a:pPr eaLnBrk="0" hangingPunct="0">
              <a:lnSpc>
                <a:spcPct val="50000"/>
              </a:lnSpc>
              <a:spcBef>
                <a:spcPct val="60000"/>
              </a:spcBef>
            </a:pPr>
            <a:r>
              <a:rPr lang="en-US" sz="1000" i="1">
                <a:solidFill>
                  <a:srgbClr val="FF0000"/>
                </a:solidFill>
                <a:latin typeface="Times New Roman" pitchFamily="18" charset="0"/>
                <a:cs typeface="Times New Roman" pitchFamily="18" charset="0"/>
              </a:rPr>
              <a:t>©2005 Robert J. Lillie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322" name="TextBox 4"/>
          <p:cNvSpPr txBox="1">
            <a:spLocks noChangeArrowheads="1"/>
          </p:cNvSpPr>
          <p:nvPr/>
        </p:nvSpPr>
        <p:spPr bwMode="auto">
          <a:xfrm>
            <a:off x="2089150" y="1676400"/>
            <a:ext cx="4965700" cy="1570038"/>
          </a:xfrm>
          <a:prstGeom prst="rect">
            <a:avLst/>
          </a:prstGeom>
          <a:noFill/>
          <a:ln w="9525">
            <a:noFill/>
            <a:miter lim="800000"/>
            <a:headEnd/>
            <a:tailEnd/>
          </a:ln>
        </p:spPr>
        <p:txBody>
          <a:bodyPr>
            <a:spAutoFit/>
          </a:bodyPr>
          <a:lstStyle/>
          <a:p>
            <a:pPr algn="l"/>
            <a:r>
              <a:rPr lang="en-US" sz="3200">
                <a:solidFill>
                  <a:schemeClr val="tx1"/>
                </a:solidFill>
              </a:rPr>
              <a:t>Collision Orogeny</a:t>
            </a:r>
          </a:p>
          <a:p>
            <a:pPr algn="l"/>
            <a:r>
              <a:rPr lang="en-US" sz="3200">
                <a:solidFill>
                  <a:schemeClr val="tx1"/>
                </a:solidFill>
              </a:rPr>
              <a:t>Peneplanation</a:t>
            </a:r>
          </a:p>
          <a:p>
            <a:pPr algn="l"/>
            <a:r>
              <a:rPr lang="en-US" sz="3200">
                <a:solidFill>
                  <a:schemeClr val="tx1"/>
                </a:solidFill>
              </a:rPr>
              <a:t>Rifting</a:t>
            </a:r>
          </a:p>
        </p:txBody>
      </p:sp>
      <p:sp>
        <p:nvSpPr>
          <p:cNvPr id="56323" name="Left Brace 5"/>
          <p:cNvSpPr>
            <a:spLocks/>
          </p:cNvSpPr>
          <p:nvPr/>
        </p:nvSpPr>
        <p:spPr bwMode="auto">
          <a:xfrm>
            <a:off x="1651000" y="27114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56324" name="TextBox 6"/>
          <p:cNvSpPr txBox="1">
            <a:spLocks noChangeArrowheads="1"/>
          </p:cNvSpPr>
          <p:nvPr/>
        </p:nvSpPr>
        <p:spPr bwMode="auto">
          <a:xfrm>
            <a:off x="-114300" y="29019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56325"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56326"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4" name="TextBox 13"/>
          <p:cNvSpPr txBox="1"/>
          <p:nvPr/>
        </p:nvSpPr>
        <p:spPr>
          <a:xfrm rot="2263396">
            <a:off x="7278995" y="930753"/>
            <a:ext cx="2400300" cy="523220"/>
          </a:xfrm>
          <a:prstGeom prst="rect">
            <a:avLst/>
          </a:prstGeom>
          <a:noFill/>
        </p:spPr>
        <p:txBody>
          <a:bodyPr>
            <a:spAutoFit/>
          </a:bodyPr>
          <a:lstStyle/>
          <a:p>
            <a:pPr>
              <a:defRPr/>
            </a:pPr>
            <a:r>
              <a:rPr lang="en-US" dirty="0">
                <a:ln>
                  <a:solidFill>
                    <a:schemeClr val="tx1"/>
                  </a:solidFill>
                </a:ln>
                <a:solidFill>
                  <a:srgbClr val="FFC000"/>
                </a:solidFill>
                <a:effectLst>
                  <a:outerShdw blurRad="38100" dist="38100" dir="2700000" algn="tl">
                    <a:srgbClr val="000000">
                      <a:alpha val="43137"/>
                    </a:srgbClr>
                  </a:outerShdw>
                </a:effectLst>
              </a:rPr>
              <a:t>Acadia</a:t>
            </a:r>
          </a:p>
        </p:txBody>
      </p:sp>
      <p:sp>
        <p:nvSpPr>
          <p:cNvPr id="15" name="TextBox 14"/>
          <p:cNvSpPr txBox="1"/>
          <p:nvPr/>
        </p:nvSpPr>
        <p:spPr>
          <a:xfrm rot="2302119">
            <a:off x="4779994" y="612257"/>
            <a:ext cx="2400300" cy="523220"/>
          </a:xfrm>
          <a:prstGeom prst="rect">
            <a:avLst/>
          </a:prstGeom>
          <a:noFill/>
        </p:spPr>
        <p:txBody>
          <a:bodyPr>
            <a:spAutoFit/>
          </a:bodyPr>
          <a:lstStyle/>
          <a:p>
            <a:pPr>
              <a:defRPr/>
            </a:pPr>
            <a:r>
              <a:rPr lang="en-US" dirty="0">
                <a:ln w="3175">
                  <a:solidFill>
                    <a:schemeClr val="tx1"/>
                  </a:solidFill>
                </a:ln>
                <a:solidFill>
                  <a:srgbClr val="00B050"/>
                </a:solidFill>
                <a:effectLst>
                  <a:outerShdw blurRad="38100" dist="38100" dir="2700000" algn="tl">
                    <a:srgbClr val="000000">
                      <a:alpha val="43137"/>
                    </a:srgbClr>
                  </a:outerShdw>
                </a:effectLst>
              </a:rPr>
              <a:t>Shenandoah</a:t>
            </a:r>
          </a:p>
        </p:txBody>
      </p:sp>
      <p:sp>
        <p:nvSpPr>
          <p:cNvPr id="16" name="TextBox 15"/>
          <p:cNvSpPr txBox="1"/>
          <p:nvPr/>
        </p:nvSpPr>
        <p:spPr>
          <a:xfrm rot="2262561">
            <a:off x="5635342" y="567356"/>
            <a:ext cx="2781300" cy="523220"/>
          </a:xfrm>
          <a:prstGeom prst="rect">
            <a:avLst/>
          </a:prstGeom>
          <a:noFill/>
        </p:spPr>
        <p:txBody>
          <a:bodyPr>
            <a:spAutoFit/>
          </a:bodyPr>
          <a:lstStyle/>
          <a:p>
            <a:pPr>
              <a:defRPr/>
            </a:pPr>
            <a:r>
              <a:rPr lang="en-US" dirty="0">
                <a:ln>
                  <a:solidFill>
                    <a:schemeClr val="tx1"/>
                  </a:solidFill>
                </a:ln>
                <a:solidFill>
                  <a:srgbClr val="92D050"/>
                </a:solidFill>
                <a:effectLst>
                  <a:outerShdw blurRad="38100" dist="38100" dir="2700000" algn="tl">
                    <a:srgbClr val="000000">
                      <a:alpha val="43137"/>
                    </a:srgbClr>
                  </a:outerShdw>
                </a:effectLst>
              </a:rPr>
              <a:t>Great Smokey</a:t>
            </a:r>
          </a:p>
        </p:txBody>
      </p:sp>
      <p:sp>
        <p:nvSpPr>
          <p:cNvPr id="17" name="5-Point Star 16"/>
          <p:cNvSpPr/>
          <p:nvPr/>
        </p:nvSpPr>
        <p:spPr bwMode="auto">
          <a:xfrm>
            <a:off x="6705600" y="1676400"/>
            <a:ext cx="381000" cy="3810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8" name="5-Point Star 17"/>
          <p:cNvSpPr/>
          <p:nvPr/>
        </p:nvSpPr>
        <p:spPr bwMode="auto">
          <a:xfrm>
            <a:off x="7823200" y="1828800"/>
            <a:ext cx="228600" cy="2286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 name="5-Point Star 18"/>
          <p:cNvSpPr/>
          <p:nvPr/>
        </p:nvSpPr>
        <p:spPr bwMode="auto">
          <a:xfrm>
            <a:off x="6781800" y="2336800"/>
            <a:ext cx="228600" cy="2286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0" name="5-Point Star 19"/>
          <p:cNvSpPr/>
          <p:nvPr/>
        </p:nvSpPr>
        <p:spPr bwMode="auto">
          <a:xfrm>
            <a:off x="6721475" y="2728913"/>
            <a:ext cx="395288" cy="33655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1" name="5-Point Star 20"/>
          <p:cNvSpPr/>
          <p:nvPr/>
        </p:nvSpPr>
        <p:spPr bwMode="auto">
          <a:xfrm>
            <a:off x="7899400" y="24511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4" name="5-Point Star 23"/>
          <p:cNvSpPr/>
          <p:nvPr/>
        </p:nvSpPr>
        <p:spPr bwMode="auto">
          <a:xfrm>
            <a:off x="7747000" y="27432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3"/>
          <a:srcRect l="8749" t="25977" r="4765" b="8105"/>
          <a:stretch>
            <a:fillRect/>
          </a:stretch>
        </p:blipFill>
        <p:spPr bwMode="auto">
          <a:xfrm>
            <a:off x="20638" y="647700"/>
            <a:ext cx="9123362" cy="5562600"/>
          </a:xfrm>
          <a:prstGeom prst="rect">
            <a:avLst/>
          </a:prstGeom>
          <a:noFill/>
          <a:ln w="38100">
            <a:noFill/>
            <a:miter lim="800000"/>
            <a:headEnd/>
            <a:tailEnd/>
          </a:ln>
        </p:spPr>
      </p:pic>
      <p:sp>
        <p:nvSpPr>
          <p:cNvPr id="3" name="TextBox 2"/>
          <p:cNvSpPr txBox="1"/>
          <p:nvPr/>
        </p:nvSpPr>
        <p:spPr>
          <a:xfrm>
            <a:off x="3695700" y="5494338"/>
            <a:ext cx="4057650" cy="52322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Ocoee Supergroup</a:t>
            </a:r>
            <a:endParaRPr lang="en-US" dirty="0">
              <a:solidFill>
                <a:srgbClr val="FF0000"/>
              </a:solidFill>
              <a:effectLst>
                <a:outerShdw blurRad="38100" dist="38100" dir="2700000" algn="tl">
                  <a:srgbClr val="000000">
                    <a:alpha val="43137"/>
                  </a:srgbClr>
                </a:outerShdw>
              </a:effectLst>
            </a:endParaRPr>
          </a:p>
        </p:txBody>
      </p:sp>
      <p:cxnSp>
        <p:nvCxnSpPr>
          <p:cNvPr id="5" name="Straight Arrow Connector 4"/>
          <p:cNvCxnSpPr/>
          <p:nvPr/>
        </p:nvCxnSpPr>
        <p:spPr bwMode="auto">
          <a:xfrm rot="10800000">
            <a:off x="1200150" y="4286250"/>
            <a:ext cx="2743200" cy="1466850"/>
          </a:xfrm>
          <a:prstGeom prst="straightConnector1">
            <a:avLst/>
          </a:prstGeom>
          <a:solidFill>
            <a:srgbClr val="FF0000"/>
          </a:solidFill>
          <a:ln w="38100" cap="flat" cmpd="sng" algn="ctr">
            <a:solidFill>
              <a:srgbClr val="FF0000"/>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55"/>
          <p:cNvPicPr>
            <a:picLocks noChangeAspect="1" noChangeArrowheads="1"/>
          </p:cNvPicPr>
          <p:nvPr/>
        </p:nvPicPr>
        <p:blipFill>
          <a:blip r:embed="rId3"/>
          <a:srcRect/>
          <a:stretch>
            <a:fillRect/>
          </a:stretch>
        </p:blipFill>
        <p:spPr bwMode="auto">
          <a:xfrm>
            <a:off x="0" y="762000"/>
            <a:ext cx="9144000" cy="531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reat Smoky Mtns - ClingmansDomeView3463 NPS"/>
          <p:cNvPicPr>
            <a:picLocks noChangeAspect="1" noChangeArrowheads="1"/>
          </p:cNvPicPr>
          <p:nvPr/>
        </p:nvPicPr>
        <p:blipFill>
          <a:blip r:embed="rId3"/>
          <a:srcRect/>
          <a:stretch>
            <a:fillRect/>
          </a:stretch>
        </p:blipFill>
        <p:spPr bwMode="auto">
          <a:xfrm>
            <a:off x="0" y="800100"/>
            <a:ext cx="9144000" cy="6057900"/>
          </a:xfrm>
          <a:prstGeom prst="rect">
            <a:avLst/>
          </a:prstGeom>
          <a:noFill/>
          <a:ln w="9525">
            <a:noFill/>
            <a:miter lim="800000"/>
            <a:headEnd/>
            <a:tailEnd/>
          </a:ln>
        </p:spPr>
      </p:pic>
      <p:sp>
        <p:nvSpPr>
          <p:cNvPr id="59395" name="Text Box 3"/>
          <p:cNvSpPr txBox="1">
            <a:spLocks noChangeArrowheads="1"/>
          </p:cNvSpPr>
          <p:nvPr/>
        </p:nvSpPr>
        <p:spPr bwMode="auto">
          <a:xfrm>
            <a:off x="-12700" y="136525"/>
            <a:ext cx="9144000" cy="519113"/>
          </a:xfrm>
          <a:prstGeom prst="rect">
            <a:avLst/>
          </a:prstGeom>
          <a:noFill/>
          <a:ln w="19050">
            <a:noFill/>
            <a:miter lim="800000"/>
            <a:headEnd/>
            <a:tailEnd/>
          </a:ln>
        </p:spPr>
        <p:txBody>
          <a:bodyPr>
            <a:spAutoFit/>
          </a:bodyPr>
          <a:lstStyle/>
          <a:p>
            <a:pPr>
              <a:spcBef>
                <a:spcPct val="50000"/>
              </a:spcBef>
            </a:pPr>
            <a:r>
              <a:rPr lang="en-US"/>
              <a:t>“Smoke” = Gulf of Mexico humidity + plant terpines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Great Smoky Mtns 08 EGS"/>
          <p:cNvPicPr>
            <a:picLocks noChangeAspect="1" noChangeArrowheads="1"/>
          </p:cNvPicPr>
          <p:nvPr/>
        </p:nvPicPr>
        <p:blipFill>
          <a:blip r:embed="rId3"/>
          <a:srcRect/>
          <a:stretch>
            <a:fillRect/>
          </a:stretch>
        </p:blipFill>
        <p:spPr bwMode="auto">
          <a:xfrm>
            <a:off x="-492125" y="0"/>
            <a:ext cx="101028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Great Smoky Mtns 13 EGS"/>
          <p:cNvPicPr>
            <a:picLocks noChangeAspect="1" noChangeArrowheads="1"/>
          </p:cNvPicPr>
          <p:nvPr/>
        </p:nvPicPr>
        <p:blipFill>
          <a:blip r:embed="rId3"/>
          <a:srcRect/>
          <a:stretch>
            <a:fillRect/>
          </a:stretch>
        </p:blipFill>
        <p:spPr bwMode="auto">
          <a:xfrm>
            <a:off x="-523875" y="-1588"/>
            <a:ext cx="1016635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lh5.ggpht.com/_zUi3izDQIZs/SDwRWuN-MnI/AAAAAAAAC2s/xqJO4Yf8WuA/%5C%5Csldc01%5CMy+Documents%5Ckzaininger%5CMy+Pictures%5Crunning%5Crunning+04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Great Smoky Mtns 04 EGS"/>
          <p:cNvPicPr>
            <a:picLocks noChangeAspect="1" noChangeArrowheads="1"/>
          </p:cNvPicPr>
          <p:nvPr/>
        </p:nvPicPr>
        <p:blipFill>
          <a:blip r:embed="rId3"/>
          <a:srcRect/>
          <a:stretch>
            <a:fillRect/>
          </a:stretch>
        </p:blipFill>
        <p:spPr bwMode="auto">
          <a:xfrm>
            <a:off x="0" y="661988"/>
            <a:ext cx="9144000" cy="6196012"/>
          </a:xfrm>
          <a:prstGeom prst="rect">
            <a:avLst/>
          </a:prstGeom>
          <a:noFill/>
          <a:ln w="9525">
            <a:noFill/>
            <a:miter lim="800000"/>
            <a:headEnd/>
            <a:tailEnd/>
          </a:ln>
        </p:spPr>
      </p:pic>
      <p:sp>
        <p:nvSpPr>
          <p:cNvPr id="63491" name="Text Box 3"/>
          <p:cNvSpPr txBox="1">
            <a:spLocks noChangeArrowheads="1"/>
          </p:cNvSpPr>
          <p:nvPr/>
        </p:nvSpPr>
        <p:spPr bwMode="auto">
          <a:xfrm>
            <a:off x="-12700" y="60325"/>
            <a:ext cx="9144000" cy="519113"/>
          </a:xfrm>
          <a:prstGeom prst="rect">
            <a:avLst/>
          </a:prstGeom>
          <a:noFill/>
          <a:ln w="19050">
            <a:noFill/>
            <a:miter lim="800000"/>
            <a:headEnd/>
            <a:tailEnd/>
          </a:ln>
        </p:spPr>
        <p:txBody>
          <a:bodyPr>
            <a:spAutoFit/>
          </a:bodyPr>
          <a:lstStyle/>
          <a:p>
            <a:pPr>
              <a:spcBef>
                <a:spcPct val="50000"/>
              </a:spcBef>
            </a:pPr>
            <a:r>
              <a:rPr lang="en-US"/>
              <a:t>Ocoee Group sediments atop Mt. LeConte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55"/>
          <p:cNvPicPr>
            <a:picLocks noChangeAspect="1" noChangeArrowheads="1"/>
          </p:cNvPicPr>
          <p:nvPr/>
        </p:nvPicPr>
        <p:blipFill>
          <a:blip r:embed="rId3"/>
          <a:srcRect/>
          <a:stretch>
            <a:fillRect/>
          </a:stretch>
        </p:blipFill>
        <p:spPr bwMode="auto">
          <a:xfrm>
            <a:off x="0" y="762000"/>
            <a:ext cx="9144000" cy="531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gsc.nrcan.gc.ca/landscapes/photos/melville/batch_2b/img0014.jpg"/>
          <p:cNvPicPr>
            <a:picLocks noChangeAspect="1" noChangeArrowheads="1"/>
          </p:cNvPicPr>
          <p:nvPr/>
        </p:nvPicPr>
        <p:blipFill>
          <a:blip r:embed="rId3"/>
          <a:srcRect/>
          <a:stretch>
            <a:fillRect/>
          </a:stretch>
        </p:blipFill>
        <p:spPr bwMode="auto">
          <a:xfrm>
            <a:off x="-542925" y="0"/>
            <a:ext cx="10204450" cy="6858000"/>
          </a:xfrm>
          <a:prstGeom prst="rect">
            <a:avLst/>
          </a:prstGeom>
          <a:noFill/>
          <a:ln w="9525">
            <a:noFill/>
            <a:miter lim="800000"/>
            <a:headEnd/>
            <a:tailEnd/>
          </a:ln>
        </p:spPr>
      </p:pic>
      <p:pic>
        <p:nvPicPr>
          <p:cNvPr id="3" name="Picture 2"/>
          <p:cNvPicPr>
            <a:picLocks noChangeAspect="1" noChangeArrowheads="1"/>
          </p:cNvPicPr>
          <p:nvPr/>
        </p:nvPicPr>
        <p:blipFill>
          <a:blip r:embed="rId4"/>
          <a:srcRect/>
          <a:stretch>
            <a:fillRect/>
          </a:stretch>
        </p:blipFill>
        <p:spPr bwMode="auto">
          <a:xfrm>
            <a:off x="673100" y="2176462"/>
            <a:ext cx="7772400" cy="2505075"/>
          </a:xfrm>
          <a:prstGeom prst="rect">
            <a:avLst/>
          </a:prstGeom>
          <a:noFill/>
          <a:ln w="9525">
            <a:noFill/>
            <a:miter lim="800000"/>
            <a:headEnd/>
            <a:tailEnd/>
          </a:ln>
          <a:effectLst>
            <a:outerShdw blurRad="50800" dist="76200"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srcRect/>
          <a:stretch>
            <a:fillRect/>
          </a:stretch>
        </p:blipFill>
        <p:spPr bwMode="auto">
          <a:xfrm>
            <a:off x="2971800" y="0"/>
            <a:ext cx="3062288" cy="6858000"/>
          </a:xfrm>
          <a:prstGeom prst="rect">
            <a:avLst/>
          </a:prstGeom>
          <a:noFill/>
          <a:ln w="19050">
            <a:noFill/>
            <a:miter lim="800000"/>
            <a:headEnd/>
            <a:tailEnd/>
          </a:ln>
        </p:spPr>
      </p:pic>
      <p:pic>
        <p:nvPicPr>
          <p:cNvPr id="65539" name="Picture 3"/>
          <p:cNvPicPr>
            <a:picLocks noChangeAspect="1" noChangeArrowheads="1"/>
          </p:cNvPicPr>
          <p:nvPr/>
        </p:nvPicPr>
        <p:blipFill>
          <a:blip r:embed="rId4"/>
          <a:srcRect r="21622"/>
          <a:stretch>
            <a:fillRect/>
          </a:stretch>
        </p:blipFill>
        <p:spPr bwMode="auto">
          <a:xfrm>
            <a:off x="2971800" y="381000"/>
            <a:ext cx="1600200" cy="765175"/>
          </a:xfrm>
          <a:prstGeom prst="rect">
            <a:avLst/>
          </a:prstGeom>
          <a:noFill/>
          <a:ln w="19050">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2" descr="55"/>
          <p:cNvPicPr>
            <a:picLocks noChangeAspect="1" noChangeArrowheads="1"/>
          </p:cNvPicPr>
          <p:nvPr/>
        </p:nvPicPr>
        <p:blipFill>
          <a:blip r:embed="rId3"/>
          <a:srcRect/>
          <a:stretch>
            <a:fillRect/>
          </a:stretch>
        </p:blipFill>
        <p:spPr bwMode="auto">
          <a:xfrm>
            <a:off x="1371600" y="0"/>
            <a:ext cx="63563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Great Smoky Mtns 11 EGS"/>
          <p:cNvPicPr>
            <a:picLocks noChangeAspect="1" noChangeArrowheads="1"/>
          </p:cNvPicPr>
          <p:nvPr/>
        </p:nvPicPr>
        <p:blipFill>
          <a:blip r:embed="rId3"/>
          <a:srcRect/>
          <a:stretch>
            <a:fillRect/>
          </a:stretch>
        </p:blipFill>
        <p:spPr bwMode="auto">
          <a:xfrm>
            <a:off x="-492125" y="0"/>
            <a:ext cx="10102850" cy="6858000"/>
          </a:xfrm>
          <a:prstGeom prst="rect">
            <a:avLst/>
          </a:prstGeom>
          <a:noFill/>
          <a:ln w="9525">
            <a:noFill/>
            <a:miter lim="800000"/>
            <a:headEnd/>
            <a:tailEnd/>
          </a:ln>
        </p:spPr>
      </p:pic>
      <p:sp>
        <p:nvSpPr>
          <p:cNvPr id="3" name="TextBox 2"/>
          <p:cNvSpPr txBox="1"/>
          <p:nvPr/>
        </p:nvSpPr>
        <p:spPr>
          <a:xfrm>
            <a:off x="6035675" y="274638"/>
            <a:ext cx="2697163" cy="954087"/>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Charlie’s Bunion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Great Smoky Mtns 07 EGS"/>
          <p:cNvPicPr>
            <a:picLocks noChangeAspect="1" noChangeArrowheads="1"/>
          </p:cNvPicPr>
          <p:nvPr/>
        </p:nvPicPr>
        <p:blipFill>
          <a:blip r:embed="rId3"/>
          <a:srcRect/>
          <a:stretch>
            <a:fillRect/>
          </a:stretch>
        </p:blipFill>
        <p:spPr bwMode="auto">
          <a:xfrm>
            <a:off x="-477838" y="-12700"/>
            <a:ext cx="10074276" cy="6870700"/>
          </a:xfrm>
          <a:prstGeom prst="rect">
            <a:avLst/>
          </a:prstGeom>
          <a:noFill/>
          <a:ln w="9525">
            <a:noFill/>
            <a:miter lim="800000"/>
            <a:headEnd/>
            <a:tailEnd/>
          </a:ln>
        </p:spPr>
      </p:pic>
      <p:sp>
        <p:nvSpPr>
          <p:cNvPr id="3" name="TextBox 2"/>
          <p:cNvSpPr txBox="1"/>
          <p:nvPr/>
        </p:nvSpPr>
        <p:spPr>
          <a:xfrm>
            <a:off x="6426200" y="6111875"/>
            <a:ext cx="2392363" cy="52228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Porter Creek</a:t>
            </a:r>
          </a:p>
        </p:txBody>
      </p:sp>
      <p:sp>
        <p:nvSpPr>
          <p:cNvPr id="4" name="TextBox 3"/>
          <p:cNvSpPr txBox="1"/>
          <p:nvPr/>
        </p:nvSpPr>
        <p:spPr>
          <a:xfrm rot="20932787">
            <a:off x="882650" y="3639637"/>
            <a:ext cx="2392363" cy="954107"/>
          </a:xfrm>
          <a:prstGeom prst="rect">
            <a:avLst/>
          </a:prstGeom>
          <a:noFill/>
        </p:spPr>
        <p:txBody>
          <a:bodyPr>
            <a:spAutoFit/>
          </a:bodyPr>
          <a:lstStyle/>
          <a:p>
            <a:pPr>
              <a:defRPr/>
            </a:pPr>
            <a:r>
              <a:rPr lang="en-US" dirty="0" smtClean="0">
                <a:effectLst>
                  <a:outerShdw blurRad="38100" dist="38100" dir="2700000" algn="tl">
                    <a:srgbClr val="000000">
                      <a:alpha val="43137"/>
                    </a:srgbClr>
                  </a:outerShdw>
                </a:effectLst>
              </a:rPr>
              <a:t>Ocoee boulder</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Great Smoky Mtns 09 EGS"/>
          <p:cNvPicPr>
            <a:picLocks noChangeAspect="1" noChangeArrowheads="1"/>
          </p:cNvPicPr>
          <p:nvPr/>
        </p:nvPicPr>
        <p:blipFill>
          <a:blip r:embed="rId3"/>
          <a:srcRect/>
          <a:stretch>
            <a:fillRect/>
          </a:stretch>
        </p:blipFill>
        <p:spPr bwMode="auto">
          <a:xfrm>
            <a:off x="2133600" y="0"/>
            <a:ext cx="4657725" cy="6858000"/>
          </a:xfrm>
          <a:prstGeom prst="rect">
            <a:avLst/>
          </a:prstGeom>
          <a:noFill/>
          <a:ln w="9525">
            <a:noFill/>
            <a:miter lim="800000"/>
            <a:headEnd/>
            <a:tailEnd/>
          </a:ln>
        </p:spPr>
      </p:pic>
      <p:sp>
        <p:nvSpPr>
          <p:cNvPr id="69635" name="TextBox 2"/>
          <p:cNvSpPr txBox="1">
            <a:spLocks noChangeArrowheads="1"/>
          </p:cNvSpPr>
          <p:nvPr/>
        </p:nvSpPr>
        <p:spPr bwMode="auto">
          <a:xfrm>
            <a:off x="6994525" y="2951163"/>
            <a:ext cx="1676400" cy="955675"/>
          </a:xfrm>
          <a:prstGeom prst="rect">
            <a:avLst/>
          </a:prstGeom>
          <a:noFill/>
          <a:ln w="9525">
            <a:noFill/>
            <a:miter lim="800000"/>
            <a:headEnd/>
            <a:tailEnd/>
          </a:ln>
        </p:spPr>
        <p:txBody>
          <a:bodyPr>
            <a:spAutoFit/>
          </a:bodyPr>
          <a:lstStyle/>
          <a:p>
            <a:r>
              <a:rPr lang="en-US"/>
              <a:t>Laurel Falls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Great Smoky Mtns 20 EGS"/>
          <p:cNvPicPr>
            <a:picLocks noChangeAspect="1" noChangeArrowheads="1"/>
          </p:cNvPicPr>
          <p:nvPr/>
        </p:nvPicPr>
        <p:blipFill>
          <a:blip r:embed="rId3"/>
          <a:srcRect/>
          <a:stretch>
            <a:fillRect/>
          </a:stretch>
        </p:blipFill>
        <p:spPr bwMode="auto">
          <a:xfrm>
            <a:off x="2514600" y="0"/>
            <a:ext cx="4627563" cy="6858000"/>
          </a:xfrm>
          <a:prstGeom prst="rect">
            <a:avLst/>
          </a:prstGeom>
          <a:noFill/>
          <a:ln w="9525">
            <a:noFill/>
            <a:miter lim="800000"/>
            <a:headEnd/>
            <a:tailEnd/>
          </a:ln>
        </p:spPr>
      </p:pic>
      <p:sp>
        <p:nvSpPr>
          <p:cNvPr id="70659" name="TextBox 2"/>
          <p:cNvSpPr txBox="1">
            <a:spLocks noChangeArrowheads="1"/>
          </p:cNvSpPr>
          <p:nvPr/>
        </p:nvSpPr>
        <p:spPr bwMode="auto">
          <a:xfrm>
            <a:off x="0" y="2951163"/>
            <a:ext cx="2560638" cy="955675"/>
          </a:xfrm>
          <a:prstGeom prst="rect">
            <a:avLst/>
          </a:prstGeom>
          <a:noFill/>
          <a:ln w="9525">
            <a:noFill/>
            <a:miter lim="800000"/>
            <a:headEnd/>
            <a:tailEnd/>
          </a:ln>
        </p:spPr>
        <p:txBody>
          <a:bodyPr>
            <a:spAutoFit/>
          </a:bodyPr>
          <a:lstStyle/>
          <a:p>
            <a:r>
              <a:rPr lang="en-US"/>
              <a:t>Rainbow Falls</a:t>
            </a:r>
          </a:p>
        </p:txBody>
      </p:sp>
      <p:sp>
        <p:nvSpPr>
          <p:cNvPr id="70660" name="TextBox 3"/>
          <p:cNvSpPr txBox="1">
            <a:spLocks noChangeArrowheads="1"/>
          </p:cNvSpPr>
          <p:nvPr/>
        </p:nvSpPr>
        <p:spPr bwMode="auto">
          <a:xfrm rot="1624734">
            <a:off x="1935163" y="2438400"/>
            <a:ext cx="6049962" cy="523875"/>
          </a:xfrm>
          <a:prstGeom prst="rect">
            <a:avLst/>
          </a:prstGeom>
          <a:noFill/>
          <a:ln w="9525">
            <a:noFill/>
            <a:miter lim="800000"/>
            <a:headEnd/>
            <a:tailEnd/>
          </a:ln>
        </p:spPr>
        <p:txBody>
          <a:bodyPr>
            <a:spAutoFit/>
          </a:bodyPr>
          <a:lstStyle/>
          <a:p>
            <a:r>
              <a:rPr lang="en-US"/>
              <a:t>Thunderhead Sandstone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nvcc.edu/home/cbentley/shenandoah/afar_rifting.jpg"/>
          <p:cNvPicPr>
            <a:picLocks noChangeAspect="1" noChangeArrowheads="1"/>
          </p:cNvPicPr>
          <p:nvPr/>
        </p:nvPicPr>
        <p:blipFill>
          <a:blip r:embed="rId3"/>
          <a:srcRect/>
          <a:stretch>
            <a:fillRect/>
          </a:stretch>
        </p:blipFill>
        <p:spPr bwMode="auto">
          <a:xfrm>
            <a:off x="2352675" y="0"/>
            <a:ext cx="4691063"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upload.wikimedia.org/wikipedia/commons/4/4d/Hawksbill_crop.jpg"/>
          <p:cNvPicPr>
            <a:picLocks noChangeAspect="1" noChangeArrowheads="1"/>
          </p:cNvPicPr>
          <p:nvPr/>
        </p:nvPicPr>
        <p:blipFill>
          <a:blip r:embed="rId3"/>
          <a:srcRect/>
          <a:stretch>
            <a:fillRect/>
          </a:stretch>
        </p:blipFill>
        <p:spPr bwMode="auto">
          <a:xfrm>
            <a:off x="-419100" y="-212725"/>
            <a:ext cx="9982200" cy="7070725"/>
          </a:xfrm>
          <a:prstGeom prst="rect">
            <a:avLst/>
          </a:prstGeom>
          <a:noFill/>
          <a:ln w="9525">
            <a:noFill/>
            <a:miter lim="800000"/>
            <a:headEnd/>
            <a:tailEnd/>
          </a:ln>
        </p:spPr>
      </p:pic>
      <p:sp>
        <p:nvSpPr>
          <p:cNvPr id="3" name="TextBox 2"/>
          <p:cNvSpPr txBox="1"/>
          <p:nvPr/>
        </p:nvSpPr>
        <p:spPr>
          <a:xfrm>
            <a:off x="2484438" y="3216275"/>
            <a:ext cx="5668962" cy="95408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Hawksbill Mountain Shenandoah N.P.</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henandoah 05NPS"/>
          <p:cNvPicPr>
            <a:picLocks noChangeAspect="1" noChangeArrowheads="1"/>
          </p:cNvPicPr>
          <p:nvPr/>
        </p:nvPicPr>
        <p:blipFill>
          <a:blip r:embed="rId3"/>
          <a:srcRect/>
          <a:stretch>
            <a:fillRect/>
          </a:stretch>
        </p:blipFill>
        <p:spPr bwMode="auto">
          <a:xfrm>
            <a:off x="-1287463" y="0"/>
            <a:ext cx="10431463" cy="6858000"/>
          </a:xfrm>
          <a:prstGeom prst="rect">
            <a:avLst/>
          </a:prstGeom>
          <a:noFill/>
          <a:ln w="9525">
            <a:noFill/>
            <a:miter lim="800000"/>
            <a:headEnd/>
            <a:tailEnd/>
          </a:ln>
        </p:spPr>
      </p:pic>
      <p:sp>
        <p:nvSpPr>
          <p:cNvPr id="74755" name="Text Box 3"/>
          <p:cNvSpPr txBox="1">
            <a:spLocks noChangeArrowheads="1"/>
          </p:cNvSpPr>
          <p:nvPr/>
        </p:nvSpPr>
        <p:spPr bwMode="auto">
          <a:xfrm>
            <a:off x="0" y="0"/>
            <a:ext cx="9144000" cy="519113"/>
          </a:xfrm>
          <a:prstGeom prst="rect">
            <a:avLst/>
          </a:prstGeom>
          <a:noFill/>
          <a:ln w="19050">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Catoctin Formation (greenstone) atop Hawksbill Mt.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henandoah 09NPS"/>
          <p:cNvPicPr>
            <a:picLocks noChangeAspect="1" noChangeArrowheads="1"/>
          </p:cNvPicPr>
          <p:nvPr/>
        </p:nvPicPr>
        <p:blipFill>
          <a:blip r:embed="rId3"/>
          <a:srcRect/>
          <a:stretch>
            <a:fillRect/>
          </a:stretch>
        </p:blipFill>
        <p:spPr bwMode="auto">
          <a:xfrm>
            <a:off x="-12700" y="849313"/>
            <a:ext cx="9144000" cy="6008687"/>
          </a:xfrm>
          <a:prstGeom prst="rect">
            <a:avLst/>
          </a:prstGeom>
          <a:noFill/>
          <a:ln w="9525">
            <a:noFill/>
            <a:miter lim="800000"/>
            <a:headEnd/>
            <a:tailEnd/>
          </a:ln>
        </p:spPr>
      </p:pic>
      <p:sp>
        <p:nvSpPr>
          <p:cNvPr id="74755" name="Rectangle 3"/>
          <p:cNvSpPr>
            <a:spLocks noChangeArrowheads="1"/>
          </p:cNvSpPr>
          <p:nvPr/>
        </p:nvSpPr>
        <p:spPr bwMode="auto">
          <a:xfrm>
            <a:off x="-104775" y="182563"/>
            <a:ext cx="9328150" cy="461962"/>
          </a:xfrm>
          <a:prstGeom prst="rect">
            <a:avLst/>
          </a:prstGeom>
          <a:noFill/>
          <a:ln w="19050">
            <a:noFill/>
            <a:miter lim="800000"/>
            <a:headEnd/>
            <a:tailEnd/>
          </a:ln>
        </p:spPr>
        <p:txBody>
          <a:bodyPr anchor="ctr">
            <a:spAutoFit/>
          </a:bodyPr>
          <a:lstStyle/>
          <a:p>
            <a:r>
              <a:rPr lang="en-US" sz="2400" dirty="0" err="1"/>
              <a:t>Bearfence</a:t>
            </a:r>
            <a:r>
              <a:rPr lang="en-US" sz="2400" dirty="0"/>
              <a:t> Mt. - Catoctin basalt over Swift Run sandstone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a:stretch>
            <a:fillRect/>
          </a:stretch>
        </p:blipFill>
        <p:spPr bwMode="auto">
          <a:xfrm>
            <a:off x="292100" y="2225675"/>
            <a:ext cx="8534400" cy="3605213"/>
          </a:xfrm>
          <a:prstGeom prst="rect">
            <a:avLst/>
          </a:prstGeom>
          <a:noFill/>
          <a:ln w="9525">
            <a:noFill/>
            <a:miter lim="800000"/>
            <a:headEnd/>
            <a:tailEnd/>
          </a:ln>
          <a:effectLst>
            <a:outerShdw blurRad="50800" dist="76200" dir="2700000" algn="tl" rotWithShape="0">
              <a:prstClr val="black">
                <a:alpha val="40000"/>
              </a:prstClr>
            </a:outerShdw>
          </a:effectLst>
        </p:spPr>
      </p:pic>
      <p:sp>
        <p:nvSpPr>
          <p:cNvPr id="48131" name="Text Box 3"/>
          <p:cNvSpPr txBox="1">
            <a:spLocks noChangeArrowheads="1"/>
          </p:cNvSpPr>
          <p:nvPr/>
        </p:nvSpPr>
        <p:spPr bwMode="auto">
          <a:xfrm>
            <a:off x="-12700" y="639763"/>
            <a:ext cx="9144000" cy="954087"/>
          </a:xfrm>
          <a:prstGeom prst="rect">
            <a:avLst/>
          </a:prstGeom>
          <a:noFill/>
          <a:ln w="38100">
            <a:noFill/>
            <a:miter lim="800000"/>
            <a:headEnd/>
            <a:tailEnd/>
          </a:ln>
        </p:spPr>
        <p:txBody>
          <a:bodyPr>
            <a:spAutoFit/>
          </a:bodyPr>
          <a:lstStyle/>
          <a:p>
            <a:pPr>
              <a:spcBef>
                <a:spcPct val="50000"/>
              </a:spcBef>
            </a:pPr>
            <a:r>
              <a:rPr lang="en-US">
                <a:solidFill>
                  <a:schemeClr val="tx1"/>
                </a:solidFill>
              </a:rPr>
              <a:t>Early Paleozoic Rifting</a:t>
            </a:r>
            <a:br>
              <a:rPr lang="en-US">
                <a:solidFill>
                  <a:schemeClr val="tx1"/>
                </a:solidFill>
              </a:rPr>
            </a:br>
            <a:r>
              <a:rPr lang="en-US">
                <a:solidFill>
                  <a:schemeClr val="tx1"/>
                </a:solidFill>
              </a:rPr>
              <a:t>Earliest Cambrian; about 570 mya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nvcc.edu/home/cbentley/shenandoah/Stony_Man.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henandoah 08NPS"/>
          <p:cNvPicPr>
            <a:picLocks noChangeAspect="1" noChangeArrowheads="1"/>
          </p:cNvPicPr>
          <p:nvPr/>
        </p:nvPicPr>
        <p:blipFill>
          <a:blip r:embed="rId3"/>
          <a:srcRect/>
          <a:stretch>
            <a:fillRect/>
          </a:stretch>
        </p:blipFill>
        <p:spPr bwMode="auto">
          <a:xfrm>
            <a:off x="0" y="820738"/>
            <a:ext cx="9144000" cy="6037262"/>
          </a:xfrm>
          <a:prstGeom prst="rect">
            <a:avLst/>
          </a:prstGeom>
          <a:noFill/>
          <a:ln w="9525">
            <a:noFill/>
            <a:miter lim="800000"/>
            <a:headEnd/>
            <a:tailEnd/>
          </a:ln>
        </p:spPr>
      </p:pic>
      <p:sp>
        <p:nvSpPr>
          <p:cNvPr id="76803" name="Text Box 3"/>
          <p:cNvSpPr txBox="1">
            <a:spLocks noChangeArrowheads="1"/>
          </p:cNvSpPr>
          <p:nvPr/>
        </p:nvSpPr>
        <p:spPr bwMode="auto">
          <a:xfrm>
            <a:off x="0" y="122238"/>
            <a:ext cx="9144000" cy="519112"/>
          </a:xfrm>
          <a:prstGeom prst="rect">
            <a:avLst/>
          </a:prstGeom>
          <a:noFill/>
          <a:ln w="19050">
            <a:noFill/>
            <a:miter lim="800000"/>
            <a:headEnd/>
            <a:tailEnd/>
          </a:ln>
        </p:spPr>
        <p:txBody>
          <a:bodyPr>
            <a:spAutoFit/>
          </a:bodyPr>
          <a:lstStyle/>
          <a:p>
            <a:pPr>
              <a:spcBef>
                <a:spcPct val="50000"/>
              </a:spcBef>
            </a:pPr>
            <a:r>
              <a:rPr lang="en-US"/>
              <a:t>Crescent Rock – Columnar jointing in Catoctin Fm.</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farm2.static.flickr.com/1147/539922601_1e07233bb8_b.jpg"/>
          <p:cNvPicPr>
            <a:picLocks noChangeAspect="1" noChangeArrowheads="1"/>
          </p:cNvPicPr>
          <p:nvPr/>
        </p:nvPicPr>
        <p:blipFill>
          <a:blip r:embed="rId3"/>
          <a:srcRect/>
          <a:stretch>
            <a:fillRect/>
          </a:stretch>
        </p:blipFill>
        <p:spPr bwMode="auto">
          <a:xfrm>
            <a:off x="2190750" y="0"/>
            <a:ext cx="4737100" cy="7081838"/>
          </a:xfrm>
          <a:prstGeom prst="rect">
            <a:avLst/>
          </a:prstGeom>
          <a:noFill/>
          <a:ln w="9525">
            <a:noFill/>
            <a:miter lim="800000"/>
            <a:headEnd/>
            <a:tailEnd/>
          </a:ln>
        </p:spPr>
      </p:pic>
      <p:sp>
        <p:nvSpPr>
          <p:cNvPr id="77827" name="TextBox 2"/>
          <p:cNvSpPr txBox="1">
            <a:spLocks noChangeArrowheads="1"/>
          </p:cNvSpPr>
          <p:nvPr/>
        </p:nvSpPr>
        <p:spPr bwMode="auto">
          <a:xfrm>
            <a:off x="0" y="2951163"/>
            <a:ext cx="2209800" cy="955675"/>
          </a:xfrm>
          <a:prstGeom prst="rect">
            <a:avLst/>
          </a:prstGeom>
          <a:noFill/>
          <a:ln w="9525">
            <a:noFill/>
            <a:miter lim="800000"/>
            <a:headEnd/>
            <a:tailEnd/>
          </a:ln>
        </p:spPr>
        <p:txBody>
          <a:bodyPr>
            <a:spAutoFit/>
          </a:bodyPr>
          <a:lstStyle/>
          <a:p>
            <a:r>
              <a:rPr lang="en-US"/>
              <a:t>Limberlost Trail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srcRect l="24152" t="23885" r="5804" b="10490"/>
          <a:stretch>
            <a:fillRect/>
          </a:stretch>
        </p:blipFill>
        <p:spPr bwMode="auto">
          <a:xfrm>
            <a:off x="0" y="0"/>
            <a:ext cx="9144000" cy="6853238"/>
          </a:xfrm>
          <a:prstGeom prst="rect">
            <a:avLst/>
          </a:prstGeom>
          <a:noFill/>
          <a:ln w="38100">
            <a:noFill/>
            <a:miter lim="800000"/>
            <a:headEnd/>
            <a:tailEnd/>
          </a:ln>
        </p:spPr>
      </p:pic>
      <p:sp>
        <p:nvSpPr>
          <p:cNvPr id="3" name="TextBox 2"/>
          <p:cNvSpPr txBox="1"/>
          <p:nvPr/>
        </p:nvSpPr>
        <p:spPr>
          <a:xfrm>
            <a:off x="-12700" y="0"/>
            <a:ext cx="9144000" cy="95408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“Soccer-ball pattern from columnar jointing in Catoctin Formation along Limberlost Trail</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noChangeArrowheads="1"/>
          </p:cNvPicPr>
          <p:nvPr/>
        </p:nvPicPr>
        <p:blipFill>
          <a:blip r:embed="rId3"/>
          <a:srcRect/>
          <a:stretch>
            <a:fillRect/>
          </a:stretch>
        </p:blipFill>
        <p:spPr bwMode="auto">
          <a:xfrm>
            <a:off x="2170113" y="0"/>
            <a:ext cx="4778375" cy="6867525"/>
          </a:xfrm>
          <a:prstGeom prst="rect">
            <a:avLst/>
          </a:prstGeom>
          <a:noFill/>
          <a:ln w="38100">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Dark Hollow Falls"/>
          <p:cNvPicPr>
            <a:picLocks noChangeAspect="1" noChangeArrowheads="1"/>
          </p:cNvPicPr>
          <p:nvPr/>
        </p:nvPicPr>
        <p:blipFill>
          <a:blip r:embed="rId3"/>
          <a:srcRect/>
          <a:stretch>
            <a:fillRect/>
          </a:stretch>
        </p:blipFill>
        <p:spPr bwMode="auto">
          <a:xfrm>
            <a:off x="2000250" y="0"/>
            <a:ext cx="5143500" cy="6858000"/>
          </a:xfrm>
          <a:prstGeom prst="rect">
            <a:avLst/>
          </a:prstGeom>
          <a:noFill/>
          <a:ln w="9525">
            <a:noFill/>
            <a:miter lim="800000"/>
            <a:headEnd/>
            <a:tailEnd/>
          </a:ln>
        </p:spPr>
      </p:pic>
      <p:sp>
        <p:nvSpPr>
          <p:cNvPr id="80899" name="AutoShape 4" descr="http://www.panoramio.com/photos/original/3955338.jpg"/>
          <p:cNvSpPr>
            <a:spLocks noChangeAspect="1" noChangeArrowheads="1"/>
          </p:cNvSpPr>
          <p:nvPr/>
        </p:nvSpPr>
        <p:spPr bwMode="auto">
          <a:xfrm>
            <a:off x="0" y="-212725"/>
            <a:ext cx="20116800" cy="26822400"/>
          </a:xfrm>
          <a:prstGeom prst="rect">
            <a:avLst/>
          </a:prstGeom>
          <a:noFill/>
          <a:ln w="9525">
            <a:noFill/>
            <a:miter lim="800000"/>
            <a:headEnd/>
            <a:tailEnd/>
          </a:ln>
        </p:spPr>
        <p:txBody>
          <a:bodyPr/>
          <a:lstStyle/>
          <a:p>
            <a:endParaRPr lang="en-US"/>
          </a:p>
        </p:txBody>
      </p:sp>
      <p:sp>
        <p:nvSpPr>
          <p:cNvPr id="80900" name="TextBox 3"/>
          <p:cNvSpPr txBox="1">
            <a:spLocks noChangeArrowheads="1"/>
          </p:cNvSpPr>
          <p:nvPr/>
        </p:nvSpPr>
        <p:spPr bwMode="auto">
          <a:xfrm>
            <a:off x="0" y="2736850"/>
            <a:ext cx="1981200" cy="1384300"/>
          </a:xfrm>
          <a:prstGeom prst="rect">
            <a:avLst/>
          </a:prstGeom>
          <a:noFill/>
          <a:ln w="9525">
            <a:noFill/>
            <a:miter lim="800000"/>
            <a:headEnd/>
            <a:tailEnd/>
          </a:ln>
        </p:spPr>
        <p:txBody>
          <a:bodyPr>
            <a:spAutoFit/>
          </a:bodyPr>
          <a:lstStyle/>
          <a:p>
            <a:r>
              <a:rPr lang="en-US"/>
              <a:t>Dark Hollow Falls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srcRect/>
          <a:stretch>
            <a:fillRect/>
          </a:stretch>
        </p:blipFill>
        <p:spPr bwMode="auto">
          <a:xfrm>
            <a:off x="0" y="-390525"/>
            <a:ext cx="9144000" cy="7248525"/>
          </a:xfrm>
          <a:prstGeom prst="rect">
            <a:avLst/>
          </a:prstGeom>
          <a:noFill/>
          <a:ln w="38100">
            <a:noFill/>
            <a:miter lim="800000"/>
            <a:headEnd/>
            <a:tailEnd/>
          </a:ln>
        </p:spPr>
      </p:pic>
      <p:sp>
        <p:nvSpPr>
          <p:cNvPr id="81923" name="TextBox 2"/>
          <p:cNvSpPr txBox="1">
            <a:spLocks noChangeArrowheads="1"/>
          </p:cNvSpPr>
          <p:nvPr/>
        </p:nvSpPr>
        <p:spPr bwMode="auto">
          <a:xfrm>
            <a:off x="0" y="3727450"/>
            <a:ext cx="1981200" cy="1384300"/>
          </a:xfrm>
          <a:prstGeom prst="rect">
            <a:avLst/>
          </a:prstGeom>
          <a:noFill/>
          <a:ln w="9525">
            <a:noFill/>
            <a:miter lim="800000"/>
            <a:headEnd/>
            <a:tailEnd/>
          </a:ln>
        </p:spPr>
        <p:txBody>
          <a:bodyPr>
            <a:spAutoFit/>
          </a:bodyPr>
          <a:lstStyle/>
          <a:p>
            <a:r>
              <a:rPr lang="en-US"/>
              <a:t>Dark Hollow Falls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a:lum bright="-10000" contrast="2000"/>
          </a:blip>
          <a:srcRect/>
          <a:stretch>
            <a:fillRect/>
          </a:stretch>
        </p:blipFill>
        <p:spPr bwMode="auto">
          <a:xfrm>
            <a:off x="0" y="0"/>
            <a:ext cx="2644775" cy="6858000"/>
          </a:xfrm>
          <a:prstGeom prst="rect">
            <a:avLst/>
          </a:prstGeom>
          <a:noFill/>
          <a:ln w="38100">
            <a:noFill/>
            <a:miter lim="800000"/>
            <a:headEnd/>
            <a:tailEnd/>
          </a:ln>
          <a:effectLst>
            <a:outerShdw blurRad="50800" dist="76200" dir="2700000" algn="tl" rotWithShape="0">
              <a:prstClr val="black">
                <a:alpha val="40000"/>
              </a:prstClr>
            </a:outerShdw>
          </a:effectLst>
        </p:spPr>
      </p:pic>
      <p:pic>
        <p:nvPicPr>
          <p:cNvPr id="380929" name="Picture 1"/>
          <p:cNvPicPr>
            <a:picLocks noChangeAspect="1" noChangeArrowheads="1"/>
          </p:cNvPicPr>
          <p:nvPr/>
        </p:nvPicPr>
        <p:blipFill>
          <a:blip r:embed="rId4"/>
          <a:srcRect l="18284" t="9277" r="12969"/>
          <a:stretch>
            <a:fillRect/>
          </a:stretch>
        </p:blipFill>
        <p:spPr bwMode="auto">
          <a:xfrm>
            <a:off x="2647950" y="-11112"/>
            <a:ext cx="6496050" cy="6858000"/>
          </a:xfrm>
          <a:prstGeom prst="rect">
            <a:avLst/>
          </a:prstGeom>
          <a:noFill/>
          <a:ln w="9525">
            <a:noFill/>
            <a:miter lim="800000"/>
            <a:headEnd/>
            <a:tailEnd/>
          </a:ln>
          <a:effectLst/>
        </p:spPr>
      </p:pic>
      <p:pic>
        <p:nvPicPr>
          <p:cNvPr id="82946" name="Picture 2" descr="File:2006 Nickel Proof Rev.png">
            <a:hlinkClick r:id="rId5"/>
          </p:cNvPr>
          <p:cNvPicPr>
            <a:picLocks noChangeAspect="1" noChangeArrowheads="1"/>
          </p:cNvPicPr>
          <p:nvPr/>
        </p:nvPicPr>
        <p:blipFill>
          <a:blip r:embed="rId6" cstate="print"/>
          <a:srcRect/>
          <a:stretch>
            <a:fillRect/>
          </a:stretch>
        </p:blipFill>
        <p:spPr bwMode="auto">
          <a:xfrm>
            <a:off x="6275387" y="0"/>
            <a:ext cx="2392363" cy="2372559"/>
          </a:xfrm>
          <a:prstGeom prst="rect">
            <a:avLst/>
          </a:prstGeom>
          <a:noFill/>
          <a:ln w="9525">
            <a:noFill/>
            <a:miter lim="800000"/>
            <a:headEnd/>
            <a:tailEnd/>
          </a:ln>
        </p:spPr>
      </p:pic>
      <p:cxnSp>
        <p:nvCxnSpPr>
          <p:cNvPr id="82948" name="Straight Arrow Connector 4"/>
          <p:cNvCxnSpPr>
            <a:cxnSpLocks noChangeShapeType="1"/>
          </p:cNvCxnSpPr>
          <p:nvPr/>
        </p:nvCxnSpPr>
        <p:spPr bwMode="auto">
          <a:xfrm rot="10800000" flipV="1">
            <a:off x="2133600" y="4680856"/>
            <a:ext cx="2732314" cy="1719943"/>
          </a:xfrm>
          <a:prstGeom prst="straightConnector1">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cxnSp>
        <p:nvCxnSpPr>
          <p:cNvPr id="7" name="Straight Arrow Connector 4"/>
          <p:cNvCxnSpPr>
            <a:cxnSpLocks noChangeShapeType="1"/>
          </p:cNvCxnSpPr>
          <p:nvPr/>
        </p:nvCxnSpPr>
        <p:spPr bwMode="auto">
          <a:xfrm rot="5400000">
            <a:off x="5442585" y="1941195"/>
            <a:ext cx="2270760" cy="1817370"/>
          </a:xfrm>
          <a:prstGeom prst="straightConnector1">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scan0052"/>
          <p:cNvPicPr>
            <a:picLocks noChangeAspect="1" noChangeArrowheads="1"/>
          </p:cNvPicPr>
          <p:nvPr/>
        </p:nvPicPr>
        <p:blipFill>
          <a:blip r:embed="rId3"/>
          <a:srcRect l="7068" t="9749" r="3423"/>
          <a:stretch>
            <a:fillRect/>
          </a:stretch>
        </p:blipFill>
        <p:spPr bwMode="auto">
          <a:xfrm>
            <a:off x="0" y="2286000"/>
            <a:ext cx="9144000" cy="2819400"/>
          </a:xfrm>
          <a:prstGeom prst="rect">
            <a:avLst/>
          </a:prstGeom>
          <a:noFill/>
          <a:ln w="9525">
            <a:noFill/>
            <a:miter lim="800000"/>
            <a:headEnd/>
            <a:tailEnd/>
          </a:ln>
        </p:spPr>
      </p:pic>
      <p:sp>
        <p:nvSpPr>
          <p:cNvPr id="83971" name="Text Box 3"/>
          <p:cNvSpPr txBox="1">
            <a:spLocks noChangeArrowheads="1"/>
          </p:cNvSpPr>
          <p:nvPr/>
        </p:nvSpPr>
        <p:spPr bwMode="auto">
          <a:xfrm>
            <a:off x="0" y="1219200"/>
            <a:ext cx="9144000" cy="519113"/>
          </a:xfrm>
          <a:prstGeom prst="rect">
            <a:avLst/>
          </a:prstGeom>
          <a:noFill/>
          <a:ln w="19050">
            <a:noFill/>
            <a:miter lim="800000"/>
            <a:headEnd/>
            <a:tailEnd/>
          </a:ln>
        </p:spPr>
        <p:txBody>
          <a:bodyPr>
            <a:spAutoFit/>
          </a:bodyPr>
          <a:lstStyle/>
          <a:p>
            <a:pPr>
              <a:spcBef>
                <a:spcPct val="50000"/>
              </a:spcBef>
            </a:pPr>
            <a:r>
              <a:rPr lang="en-US"/>
              <a:t>Catoctin Fm. is relatively resistant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henandoah 01NPS"/>
          <p:cNvPicPr>
            <a:picLocks noChangeAspect="1" noChangeArrowheads="1"/>
          </p:cNvPicPr>
          <p:nvPr/>
        </p:nvPicPr>
        <p:blipFill>
          <a:blip r:embed="rId3"/>
          <a:srcRect/>
          <a:stretch>
            <a:fillRect/>
          </a:stretch>
        </p:blipFill>
        <p:spPr bwMode="auto">
          <a:xfrm>
            <a:off x="-12700" y="822325"/>
            <a:ext cx="9144000" cy="6035675"/>
          </a:xfrm>
          <a:prstGeom prst="rect">
            <a:avLst/>
          </a:prstGeom>
          <a:noFill/>
          <a:ln w="9525">
            <a:noFill/>
            <a:miter lim="800000"/>
            <a:headEnd/>
            <a:tailEnd/>
          </a:ln>
        </p:spPr>
      </p:pic>
      <p:sp>
        <p:nvSpPr>
          <p:cNvPr id="84995" name="Text Box 3"/>
          <p:cNvSpPr txBox="1">
            <a:spLocks noChangeArrowheads="1"/>
          </p:cNvSpPr>
          <p:nvPr/>
        </p:nvSpPr>
        <p:spPr bwMode="auto">
          <a:xfrm>
            <a:off x="0" y="152400"/>
            <a:ext cx="9144000" cy="519113"/>
          </a:xfrm>
          <a:prstGeom prst="rect">
            <a:avLst/>
          </a:prstGeom>
          <a:noFill/>
          <a:ln w="19050">
            <a:noFill/>
            <a:miter lim="800000"/>
            <a:headEnd/>
            <a:tailEnd/>
          </a:ln>
        </p:spPr>
        <p:txBody>
          <a:bodyPr>
            <a:spAutoFit/>
          </a:bodyPr>
          <a:lstStyle/>
          <a:p>
            <a:pPr>
              <a:spcBef>
                <a:spcPct val="50000"/>
              </a:spcBef>
            </a:pPr>
            <a:r>
              <a:rPr lang="en-US"/>
              <a:t>Big Meadow – 12+ Catoctin lava flows (1800’ thick)</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rift google.jpg"/>
          <p:cNvPicPr>
            <a:picLocks noChangeAspect="1"/>
          </p:cNvPicPr>
          <p:nvPr/>
        </p:nvPicPr>
        <p:blipFill>
          <a:blip r:embed="rId3"/>
          <a:srcRect/>
          <a:stretch>
            <a:fillRect/>
          </a:stretch>
        </p:blipFill>
        <p:spPr bwMode="auto">
          <a:xfrm>
            <a:off x="-109977" y="-11112"/>
            <a:ext cx="9338553" cy="6858000"/>
          </a:xfrm>
          <a:prstGeom prst="rect">
            <a:avLst/>
          </a:prstGeom>
          <a:noFill/>
          <a:ln w="9525">
            <a:noFill/>
            <a:miter lim="800000"/>
            <a:headEnd/>
            <a:tailEnd/>
          </a:ln>
        </p:spPr>
      </p:pic>
      <p:sp>
        <p:nvSpPr>
          <p:cNvPr id="3" name="Freeform 2"/>
          <p:cNvSpPr/>
          <p:nvPr/>
        </p:nvSpPr>
        <p:spPr bwMode="auto">
          <a:xfrm>
            <a:off x="3520440" y="2240280"/>
            <a:ext cx="3223260" cy="3398520"/>
          </a:xfrm>
          <a:custGeom>
            <a:avLst/>
            <a:gdLst>
              <a:gd name="connsiteX0" fmla="*/ 0 w 3129280"/>
              <a:gd name="connsiteY0" fmla="*/ 3489960 h 3489960"/>
              <a:gd name="connsiteX1" fmla="*/ 274320 w 3129280"/>
              <a:gd name="connsiteY1" fmla="*/ 3200400 h 3489960"/>
              <a:gd name="connsiteX2" fmla="*/ 533400 w 3129280"/>
              <a:gd name="connsiteY2" fmla="*/ 2895600 h 3489960"/>
              <a:gd name="connsiteX3" fmla="*/ 1082040 w 3129280"/>
              <a:gd name="connsiteY3" fmla="*/ 2240280 h 3489960"/>
              <a:gd name="connsiteX4" fmla="*/ 1615440 w 3129280"/>
              <a:gd name="connsiteY4" fmla="*/ 1524000 h 3489960"/>
              <a:gd name="connsiteX5" fmla="*/ 2179320 w 3129280"/>
              <a:gd name="connsiteY5" fmla="*/ 1021080 h 3489960"/>
              <a:gd name="connsiteX6" fmla="*/ 2971800 w 3129280"/>
              <a:gd name="connsiteY6" fmla="*/ 289560 h 3489960"/>
              <a:gd name="connsiteX7" fmla="*/ 3124200 w 3129280"/>
              <a:gd name="connsiteY7" fmla="*/ 0 h 3489960"/>
              <a:gd name="connsiteX0" fmla="*/ 0 w 3129280"/>
              <a:gd name="connsiteY0" fmla="*/ 3489960 h 3489960"/>
              <a:gd name="connsiteX1" fmla="*/ 274320 w 3129280"/>
              <a:gd name="connsiteY1" fmla="*/ 3200400 h 3489960"/>
              <a:gd name="connsiteX2" fmla="*/ 533400 w 3129280"/>
              <a:gd name="connsiteY2" fmla="*/ 2895600 h 3489960"/>
              <a:gd name="connsiteX3" fmla="*/ 1082040 w 3129280"/>
              <a:gd name="connsiteY3" fmla="*/ 2240280 h 3489960"/>
              <a:gd name="connsiteX4" fmla="*/ 1615440 w 3129280"/>
              <a:gd name="connsiteY4" fmla="*/ 1524000 h 3489960"/>
              <a:gd name="connsiteX5" fmla="*/ 2179320 w 3129280"/>
              <a:gd name="connsiteY5" fmla="*/ 1021080 h 3489960"/>
              <a:gd name="connsiteX6" fmla="*/ 2971800 w 3129280"/>
              <a:gd name="connsiteY6" fmla="*/ 289560 h 3489960"/>
              <a:gd name="connsiteX7" fmla="*/ 3124200 w 3129280"/>
              <a:gd name="connsiteY7" fmla="*/ 0 h 3489960"/>
              <a:gd name="connsiteX0" fmla="*/ 0 w 3129280"/>
              <a:gd name="connsiteY0" fmla="*/ 3489960 h 3489960"/>
              <a:gd name="connsiteX1" fmla="*/ 274320 w 3129280"/>
              <a:gd name="connsiteY1" fmla="*/ 3200400 h 3489960"/>
              <a:gd name="connsiteX2" fmla="*/ 533400 w 3129280"/>
              <a:gd name="connsiteY2" fmla="*/ 2895600 h 3489960"/>
              <a:gd name="connsiteX3" fmla="*/ 1082040 w 3129280"/>
              <a:gd name="connsiteY3" fmla="*/ 2240280 h 3489960"/>
              <a:gd name="connsiteX4" fmla="*/ 1691640 w 3129280"/>
              <a:gd name="connsiteY4" fmla="*/ 1524000 h 3489960"/>
              <a:gd name="connsiteX5" fmla="*/ 2179320 w 3129280"/>
              <a:gd name="connsiteY5" fmla="*/ 1021080 h 3489960"/>
              <a:gd name="connsiteX6" fmla="*/ 2971800 w 3129280"/>
              <a:gd name="connsiteY6" fmla="*/ 289560 h 3489960"/>
              <a:gd name="connsiteX7" fmla="*/ 3124200 w 3129280"/>
              <a:gd name="connsiteY7" fmla="*/ 0 h 3489960"/>
              <a:gd name="connsiteX0" fmla="*/ 0 w 3129280"/>
              <a:gd name="connsiteY0" fmla="*/ 3489960 h 3489960"/>
              <a:gd name="connsiteX1" fmla="*/ 274320 w 3129280"/>
              <a:gd name="connsiteY1" fmla="*/ 3200400 h 3489960"/>
              <a:gd name="connsiteX2" fmla="*/ 533400 w 3129280"/>
              <a:gd name="connsiteY2" fmla="*/ 2895600 h 3489960"/>
              <a:gd name="connsiteX3" fmla="*/ 1082040 w 3129280"/>
              <a:gd name="connsiteY3" fmla="*/ 2240280 h 3489960"/>
              <a:gd name="connsiteX4" fmla="*/ 1691640 w 3129280"/>
              <a:gd name="connsiteY4" fmla="*/ 1524000 h 3489960"/>
              <a:gd name="connsiteX5" fmla="*/ 2179320 w 3129280"/>
              <a:gd name="connsiteY5" fmla="*/ 1021080 h 3489960"/>
              <a:gd name="connsiteX6" fmla="*/ 2971800 w 3129280"/>
              <a:gd name="connsiteY6" fmla="*/ 289560 h 3489960"/>
              <a:gd name="connsiteX7" fmla="*/ 3124200 w 3129280"/>
              <a:gd name="connsiteY7" fmla="*/ 0 h 3489960"/>
              <a:gd name="connsiteX0" fmla="*/ 0 w 3223260"/>
              <a:gd name="connsiteY0" fmla="*/ 3398520 h 3398520"/>
              <a:gd name="connsiteX1" fmla="*/ 274320 w 3223260"/>
              <a:gd name="connsiteY1" fmla="*/ 3108960 h 3398520"/>
              <a:gd name="connsiteX2" fmla="*/ 533400 w 3223260"/>
              <a:gd name="connsiteY2" fmla="*/ 2804160 h 3398520"/>
              <a:gd name="connsiteX3" fmla="*/ 1082040 w 3223260"/>
              <a:gd name="connsiteY3" fmla="*/ 2148840 h 3398520"/>
              <a:gd name="connsiteX4" fmla="*/ 1691640 w 3223260"/>
              <a:gd name="connsiteY4" fmla="*/ 1432560 h 3398520"/>
              <a:gd name="connsiteX5" fmla="*/ 2179320 w 3223260"/>
              <a:gd name="connsiteY5" fmla="*/ 929640 h 3398520"/>
              <a:gd name="connsiteX6" fmla="*/ 2971800 w 3223260"/>
              <a:gd name="connsiteY6" fmla="*/ 198120 h 3398520"/>
              <a:gd name="connsiteX7" fmla="*/ 3223260 w 3223260"/>
              <a:gd name="connsiteY7" fmla="*/ 0 h 339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3260" h="3398520">
                <a:moveTo>
                  <a:pt x="0" y="3398520"/>
                </a:moveTo>
                <a:cubicBezTo>
                  <a:pt x="92710" y="3303270"/>
                  <a:pt x="185420" y="3208020"/>
                  <a:pt x="274320" y="3108960"/>
                </a:cubicBezTo>
                <a:cubicBezTo>
                  <a:pt x="363220" y="3009900"/>
                  <a:pt x="533400" y="2804160"/>
                  <a:pt x="533400" y="2804160"/>
                </a:cubicBezTo>
                <a:lnTo>
                  <a:pt x="1082040" y="2148840"/>
                </a:lnTo>
                <a:cubicBezTo>
                  <a:pt x="1275080" y="1920240"/>
                  <a:pt x="1508760" y="1635760"/>
                  <a:pt x="1691640" y="1432560"/>
                </a:cubicBezTo>
                <a:cubicBezTo>
                  <a:pt x="1874520" y="1229360"/>
                  <a:pt x="1965960" y="1135380"/>
                  <a:pt x="2179320" y="929640"/>
                </a:cubicBezTo>
                <a:cubicBezTo>
                  <a:pt x="2392680" y="723900"/>
                  <a:pt x="2797810" y="353060"/>
                  <a:pt x="2971800" y="198120"/>
                </a:cubicBezTo>
                <a:cubicBezTo>
                  <a:pt x="3145790" y="43180"/>
                  <a:pt x="3165928" y="157661"/>
                  <a:pt x="3223260" y="0"/>
                </a:cubicBezTo>
              </a:path>
            </a:pathLst>
          </a:custGeom>
          <a:noFill/>
          <a:ln w="88900" cap="flat" cmpd="sng" algn="ctr">
            <a:solidFill>
              <a:srgbClr val="FFFF00"/>
            </a:solidFill>
            <a:prstDash val="dash"/>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http://www.nvcc.edu/home/cbentley/shenandoah/catoctin_dike_mike_little_devils_SHEN_small.jpg"/>
          <p:cNvPicPr>
            <a:picLocks noChangeAspect="1" noChangeArrowheads="1"/>
          </p:cNvPicPr>
          <p:nvPr/>
        </p:nvPicPr>
        <p:blipFill>
          <a:blip r:embed="rId3"/>
          <a:srcRect/>
          <a:stretch>
            <a:fillRect/>
          </a:stretch>
        </p:blipFill>
        <p:spPr bwMode="auto">
          <a:xfrm>
            <a:off x="4000500" y="0"/>
            <a:ext cx="5143500" cy="6858000"/>
          </a:xfrm>
          <a:prstGeom prst="rect">
            <a:avLst/>
          </a:prstGeom>
          <a:noFill/>
          <a:ln w="9525">
            <a:noFill/>
            <a:miter lim="800000"/>
            <a:headEnd/>
            <a:tailEnd/>
          </a:ln>
        </p:spPr>
      </p:pic>
      <p:sp>
        <p:nvSpPr>
          <p:cNvPr id="86019" name="TextBox 3"/>
          <p:cNvSpPr txBox="1">
            <a:spLocks noChangeArrowheads="1"/>
          </p:cNvSpPr>
          <p:nvPr/>
        </p:nvSpPr>
        <p:spPr bwMode="auto">
          <a:xfrm>
            <a:off x="0" y="2951163"/>
            <a:ext cx="3810000" cy="955675"/>
          </a:xfrm>
          <a:prstGeom prst="rect">
            <a:avLst/>
          </a:prstGeom>
          <a:noFill/>
          <a:ln w="9525">
            <a:noFill/>
            <a:miter lim="800000"/>
            <a:headEnd/>
            <a:tailEnd/>
          </a:ln>
        </p:spPr>
        <p:txBody>
          <a:bodyPr>
            <a:spAutoFit/>
          </a:bodyPr>
          <a:lstStyle/>
          <a:p>
            <a:r>
              <a:rPr lang="en-US"/>
              <a:t>Basalt feeder dike at Little Devil Stairs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http://www.nvcc.edu/home/cbentley/shenandoah/catoctin_dike_mike_little_devils_SHEN_small.jpg"/>
          <p:cNvPicPr>
            <a:picLocks noChangeAspect="1" noChangeArrowheads="1"/>
          </p:cNvPicPr>
          <p:nvPr/>
        </p:nvPicPr>
        <p:blipFill>
          <a:blip r:embed="rId3"/>
          <a:srcRect/>
          <a:stretch>
            <a:fillRect/>
          </a:stretch>
        </p:blipFill>
        <p:spPr bwMode="auto">
          <a:xfrm>
            <a:off x="4000500" y="0"/>
            <a:ext cx="5143500" cy="6858000"/>
          </a:xfrm>
          <a:prstGeom prst="rect">
            <a:avLst/>
          </a:prstGeom>
          <a:noFill/>
          <a:ln w="9525">
            <a:noFill/>
            <a:miter lim="800000"/>
            <a:headEnd/>
            <a:tailEnd/>
          </a:ln>
        </p:spPr>
      </p:pic>
      <p:sp>
        <p:nvSpPr>
          <p:cNvPr id="87043" name="Oval Callout 3"/>
          <p:cNvSpPr>
            <a:spLocks noChangeArrowheads="1"/>
          </p:cNvSpPr>
          <p:nvPr/>
        </p:nvSpPr>
        <p:spPr bwMode="auto">
          <a:xfrm flipH="1">
            <a:off x="571500" y="1409700"/>
            <a:ext cx="2692400" cy="1333500"/>
          </a:xfrm>
          <a:prstGeom prst="wedgeEllipseCallout">
            <a:avLst>
              <a:gd name="adj1" fmla="val -124134"/>
              <a:gd name="adj2" fmla="val 121736"/>
            </a:avLst>
          </a:prstGeom>
          <a:solidFill>
            <a:schemeClr val="bg1"/>
          </a:solidFill>
          <a:ln w="15875" algn="ctr">
            <a:solidFill>
              <a:schemeClr val="tx1"/>
            </a:solidFill>
            <a:round/>
            <a:headEnd/>
            <a:tailEnd type="triangle" w="med" len="med"/>
          </a:ln>
        </p:spPr>
        <p:txBody>
          <a:bodyPr/>
          <a:lstStyle/>
          <a:p>
            <a:r>
              <a:rPr lang="en-US" sz="2000">
                <a:solidFill>
                  <a:schemeClr val="tx1"/>
                </a:solidFill>
              </a:rPr>
              <a:t>Do I </a:t>
            </a:r>
            <a:r>
              <a:rPr lang="en-US" sz="2000" u="sng">
                <a:solidFill>
                  <a:schemeClr val="tx1"/>
                </a:solidFill>
              </a:rPr>
              <a:t>really </a:t>
            </a:r>
            <a:r>
              <a:rPr lang="en-US" sz="2000">
                <a:solidFill>
                  <a:schemeClr val="tx1"/>
                </a:solidFill>
              </a:rPr>
              <a:t>need to point to this?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3"/>
          <p:cNvSpPr txBox="1">
            <a:spLocks noChangeArrowheads="1"/>
          </p:cNvSpPr>
          <p:nvPr/>
        </p:nvSpPr>
        <p:spPr bwMode="auto">
          <a:xfrm>
            <a:off x="5151438" y="2736850"/>
            <a:ext cx="3992562" cy="1384300"/>
          </a:xfrm>
          <a:prstGeom prst="rect">
            <a:avLst/>
          </a:prstGeom>
          <a:noFill/>
          <a:ln w="9525">
            <a:noFill/>
            <a:miter lim="800000"/>
            <a:headEnd/>
            <a:tailEnd/>
          </a:ln>
        </p:spPr>
        <p:txBody>
          <a:bodyPr>
            <a:spAutoFit/>
          </a:bodyPr>
          <a:lstStyle/>
          <a:p>
            <a:pPr>
              <a:spcBef>
                <a:spcPct val="50000"/>
              </a:spcBef>
            </a:pPr>
            <a:r>
              <a:rPr lang="en-US" b="0"/>
              <a:t>Catoctin feeder dike cutting through </a:t>
            </a:r>
            <a:br>
              <a:rPr lang="en-US" b="0"/>
            </a:br>
            <a:r>
              <a:rPr lang="en-US" b="0"/>
              <a:t>Pedlar Formation</a:t>
            </a:r>
          </a:p>
        </p:txBody>
      </p:sp>
      <p:pic>
        <p:nvPicPr>
          <p:cNvPr id="88067" name="Picture 3" descr="Mary's Rock Tunnel dike.jpg"/>
          <p:cNvPicPr>
            <a:picLocks noChangeAspect="1"/>
          </p:cNvPicPr>
          <p:nvPr/>
        </p:nvPicPr>
        <p:blipFill>
          <a:blip r:embed="rId3"/>
          <a:srcRect/>
          <a:stretch>
            <a:fillRect/>
          </a:stretch>
        </p:blipFill>
        <p:spPr bwMode="auto">
          <a:xfrm>
            <a:off x="0" y="0"/>
            <a:ext cx="5165725" cy="6888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3"/>
          <p:cNvPicPr>
            <a:picLocks noChangeAspect="1" noChangeArrowheads="1"/>
          </p:cNvPicPr>
          <p:nvPr/>
        </p:nvPicPr>
        <p:blipFill>
          <a:blip r:embed="rId3"/>
          <a:srcRect/>
          <a:stretch>
            <a:fillRect/>
          </a:stretch>
        </p:blipFill>
        <p:spPr bwMode="auto">
          <a:xfrm>
            <a:off x="0" y="414338"/>
            <a:ext cx="9159875" cy="6029325"/>
          </a:xfrm>
          <a:prstGeom prst="rect">
            <a:avLst/>
          </a:prstGeom>
          <a:noFill/>
          <a:ln w="38100">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3"/>
          <p:cNvPicPr>
            <a:picLocks noChangeAspect="1" noChangeArrowheads="1"/>
          </p:cNvPicPr>
          <p:nvPr/>
        </p:nvPicPr>
        <p:blipFill>
          <a:blip r:embed="rId3"/>
          <a:srcRect r="5759" b="11649"/>
          <a:stretch>
            <a:fillRect/>
          </a:stretch>
        </p:blipFill>
        <p:spPr bwMode="auto">
          <a:xfrm>
            <a:off x="-204788" y="65088"/>
            <a:ext cx="9144001" cy="6858000"/>
          </a:xfrm>
          <a:prstGeom prst="rect">
            <a:avLst/>
          </a:prstGeom>
          <a:noFill/>
          <a:ln w="38100">
            <a:noFill/>
            <a:miter lim="800000"/>
            <a:headEnd/>
            <a:tailEnd/>
          </a:ln>
        </p:spPr>
      </p:pic>
      <p:sp>
        <p:nvSpPr>
          <p:cNvPr id="90115" name="Rectangle 2"/>
          <p:cNvSpPr>
            <a:spLocks noChangeArrowheads="1"/>
          </p:cNvSpPr>
          <p:nvPr/>
        </p:nvSpPr>
        <p:spPr bwMode="auto">
          <a:xfrm>
            <a:off x="6142038" y="4754563"/>
            <a:ext cx="2147887" cy="2103437"/>
          </a:xfrm>
          <a:prstGeom prst="rect">
            <a:avLst/>
          </a:prstGeom>
          <a:solidFill>
            <a:schemeClr val="bg1"/>
          </a:solidFill>
          <a:ln w="38100" algn="ctr">
            <a:no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38" name="Picture 2" descr="http://www.nvcc.edu/home/cbentley/shenandoah/catocin_dikes_w_o_map.jpg">
            <a:hlinkClick r:id="rId3"/>
          </p:cNvPr>
          <p:cNvPicPr>
            <a:picLocks noChangeAspect="1" noChangeArrowheads="1"/>
          </p:cNvPicPr>
          <p:nvPr/>
        </p:nvPicPr>
        <p:blipFill>
          <a:blip r:embed="rId4"/>
          <a:srcRect/>
          <a:stretch>
            <a:fillRect/>
          </a:stretch>
        </p:blipFill>
        <p:spPr bwMode="auto">
          <a:xfrm>
            <a:off x="1539875" y="168275"/>
            <a:ext cx="6038850" cy="652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mapcbase"/>
          <p:cNvPicPr>
            <a:picLocks noChangeAspect="1" noChangeArrowheads="1"/>
          </p:cNvPicPr>
          <p:nvPr/>
        </p:nvPicPr>
        <p:blipFill>
          <a:blip r:embed="rId3"/>
          <a:srcRect/>
          <a:stretch>
            <a:fillRect/>
          </a:stretch>
        </p:blipFill>
        <p:spPr bwMode="auto">
          <a:xfrm>
            <a:off x="381000" y="0"/>
            <a:ext cx="8382000" cy="684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pic>
          <p:nvPicPr>
            <p:cNvPr id="50182" name="Picture 3"/>
            <p:cNvPicPr>
              <a:picLocks noChangeAspect="1" noChangeArrowheads="1"/>
            </p:cNvPicPr>
            <p:nvPr/>
          </p:nvPicPr>
          <p:blipFill>
            <a:blip r:embed="rId3"/>
            <a:srcRect/>
            <a:stretch>
              <a:fillRect/>
            </a:stretch>
          </p:blipFill>
          <p:spPr bwMode="auto">
            <a:xfrm>
              <a:off x="0" y="0"/>
              <a:ext cx="5760" cy="4320"/>
            </a:xfrm>
            <a:prstGeom prst="rect">
              <a:avLst/>
            </a:prstGeom>
            <a:noFill/>
            <a:ln w="12700">
              <a:noFill/>
              <a:miter lim="800000"/>
              <a:headEnd type="none" w="sm" len="sm"/>
              <a:tailEnd type="none" w="sm" len="sm"/>
            </a:ln>
          </p:spPr>
        </p:pic>
        <p:sp>
          <p:nvSpPr>
            <p:cNvPr id="50183" name="Text Box 4"/>
            <p:cNvSpPr txBox="1">
              <a:spLocks noChangeArrowheads="1"/>
            </p:cNvSpPr>
            <p:nvPr/>
          </p:nvSpPr>
          <p:spPr bwMode="auto">
            <a:xfrm rot="-5383250">
              <a:off x="-244" y="3947"/>
              <a:ext cx="617" cy="130"/>
            </a:xfrm>
            <a:prstGeom prst="rect">
              <a:avLst/>
            </a:prstGeom>
            <a:noFill/>
            <a:ln w="12700">
              <a:noFill/>
              <a:miter lim="800000"/>
              <a:headEnd type="none" w="sm" len="sm"/>
              <a:tailEnd type="none" w="sm" len="sm"/>
            </a:ln>
          </p:spPr>
          <p:txBody>
            <a:bodyPr>
              <a:spAutoFit/>
            </a:bodyPr>
            <a:lstStyle/>
            <a:p>
              <a:pPr eaLnBrk="0" hangingPunct="0">
                <a:lnSpc>
                  <a:spcPct val="75000"/>
                </a:lnSpc>
                <a:spcBef>
                  <a:spcPct val="60000"/>
                </a:spcBef>
              </a:pPr>
              <a:r>
                <a:rPr lang="en-US" sz="1000" i="1">
                  <a:solidFill>
                    <a:srgbClr val="FF0000"/>
                  </a:solidFill>
                  <a:latin typeface="Times New Roman" pitchFamily="18" charset="0"/>
                  <a:cs typeface="Times New Roman" pitchFamily="18" charset="0"/>
                </a:rPr>
                <a:t>Robert J. Lillie</a:t>
              </a:r>
            </a:p>
          </p:txBody>
        </p:sp>
      </p:grpSp>
      <p:sp>
        <p:nvSpPr>
          <p:cNvPr id="50179" name="Rectangle 5"/>
          <p:cNvSpPr>
            <a:spLocks noChangeArrowheads="1"/>
          </p:cNvSpPr>
          <p:nvPr/>
        </p:nvSpPr>
        <p:spPr bwMode="auto">
          <a:xfrm>
            <a:off x="0" y="387350"/>
            <a:ext cx="9144000" cy="628650"/>
          </a:xfrm>
          <a:prstGeom prst="rect">
            <a:avLst/>
          </a:prstGeom>
          <a:noFill/>
          <a:ln w="12700">
            <a:noFill/>
            <a:miter lim="800000"/>
            <a:headEnd type="none" w="sm" len="sm"/>
            <a:tailEnd type="none" w="sm" len="sm"/>
          </a:ln>
        </p:spPr>
        <p:txBody>
          <a:bodyPr>
            <a:spAutoFit/>
          </a:bodyPr>
          <a:lstStyle/>
          <a:p>
            <a:pPr eaLnBrk="0" hangingPunct="0">
              <a:lnSpc>
                <a:spcPct val="80000"/>
              </a:lnSpc>
            </a:pPr>
            <a:r>
              <a:rPr lang="en-US" sz="4400">
                <a:solidFill>
                  <a:srgbClr val="FF0000"/>
                </a:solidFill>
                <a:latin typeface="Times New Roman" pitchFamily="18" charset="0"/>
              </a:rPr>
              <a:t>Ancient Rift Valley Strata</a:t>
            </a:r>
          </a:p>
        </p:txBody>
      </p:sp>
      <p:sp>
        <p:nvSpPr>
          <p:cNvPr id="50180" name="Rectangle 6"/>
          <p:cNvSpPr>
            <a:spLocks noChangeArrowheads="1"/>
          </p:cNvSpPr>
          <p:nvPr/>
        </p:nvSpPr>
        <p:spPr bwMode="auto">
          <a:xfrm>
            <a:off x="684213" y="5408613"/>
            <a:ext cx="7775575" cy="531812"/>
          </a:xfrm>
          <a:prstGeom prst="rect">
            <a:avLst/>
          </a:prstGeom>
          <a:noFill/>
          <a:ln w="12700">
            <a:noFill/>
            <a:miter lim="800000"/>
            <a:headEnd type="none" w="sm" len="sm"/>
            <a:tailEnd type="none" w="sm" len="sm"/>
          </a:ln>
        </p:spPr>
        <p:txBody>
          <a:bodyPr>
            <a:spAutoFit/>
          </a:bodyPr>
          <a:lstStyle/>
          <a:p>
            <a:pPr eaLnBrk="0" hangingPunct="0">
              <a:lnSpc>
                <a:spcPct val="80000"/>
              </a:lnSpc>
            </a:pPr>
            <a:r>
              <a:rPr lang="en-US" sz="3600" i="1">
                <a:solidFill>
                  <a:srgbClr val="FFFF00"/>
                </a:solidFill>
                <a:latin typeface="Times New Roman" pitchFamily="18" charset="0"/>
              </a:rPr>
              <a:t>Shenandoah National Park, Virginia</a:t>
            </a:r>
          </a:p>
        </p:txBody>
      </p:sp>
      <p:sp>
        <p:nvSpPr>
          <p:cNvPr id="50181" name="Text Box 7"/>
          <p:cNvSpPr txBox="1">
            <a:spLocks noChangeArrowheads="1"/>
          </p:cNvSpPr>
          <p:nvPr/>
        </p:nvSpPr>
        <p:spPr bwMode="auto">
          <a:xfrm>
            <a:off x="7772400" y="6521450"/>
            <a:ext cx="1447800" cy="336550"/>
          </a:xfrm>
          <a:prstGeom prst="rect">
            <a:avLst/>
          </a:prstGeom>
          <a:noFill/>
          <a:ln w="12700">
            <a:noFill/>
            <a:miter lim="800000"/>
            <a:headEnd type="none" w="sm" len="sm"/>
            <a:tailEnd type="none" w="sm" len="sm"/>
          </a:ln>
        </p:spPr>
        <p:txBody>
          <a:bodyPr>
            <a:spAutoFit/>
          </a:bodyPr>
          <a:lstStyle/>
          <a:p>
            <a:pPr eaLnBrk="0" hangingPunct="0">
              <a:lnSpc>
                <a:spcPct val="50000"/>
              </a:lnSpc>
              <a:spcBef>
                <a:spcPct val="60000"/>
              </a:spcBef>
            </a:pPr>
            <a:r>
              <a:rPr lang="en-US" sz="1000" i="1">
                <a:solidFill>
                  <a:srgbClr val="FF0000"/>
                </a:solidFill>
                <a:latin typeface="Times New Roman" pitchFamily="18" charset="0"/>
              </a:rPr>
              <a:t>Parks and Plates</a:t>
            </a:r>
          </a:p>
          <a:p>
            <a:pPr eaLnBrk="0" hangingPunct="0">
              <a:lnSpc>
                <a:spcPct val="50000"/>
              </a:lnSpc>
              <a:spcBef>
                <a:spcPct val="60000"/>
              </a:spcBef>
            </a:pPr>
            <a:r>
              <a:rPr lang="en-US" sz="1000" i="1">
                <a:solidFill>
                  <a:srgbClr val="FF0000"/>
                </a:solidFill>
                <a:latin typeface="Times New Roman" pitchFamily="18" charset="0"/>
                <a:cs typeface="Times New Roman" pitchFamily="18" charset="0"/>
              </a:rPr>
              <a:t>©2005 Robert J. Lillie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2"/>
          <p:cNvSpPr txBox="1">
            <a:spLocks noChangeArrowheads="1"/>
          </p:cNvSpPr>
          <p:nvPr/>
        </p:nvSpPr>
        <p:spPr bwMode="auto">
          <a:xfrm>
            <a:off x="2044700" y="1458913"/>
            <a:ext cx="5029200" cy="522287"/>
          </a:xfrm>
          <a:prstGeom prst="rect">
            <a:avLst/>
          </a:prstGeom>
          <a:noFill/>
          <a:ln w="9525">
            <a:noFill/>
            <a:miter lim="800000"/>
            <a:headEnd/>
            <a:tailEnd/>
          </a:ln>
        </p:spPr>
        <p:txBody>
          <a:bodyPr>
            <a:spAutoFit/>
          </a:bodyPr>
          <a:lstStyle/>
          <a:p>
            <a:r>
              <a:rPr lang="en-US"/>
              <a:t>Buck Hollow Overlook</a:t>
            </a:r>
          </a:p>
        </p:txBody>
      </p:sp>
      <p:pic>
        <p:nvPicPr>
          <p:cNvPr id="51203" name="Picture 3"/>
          <p:cNvPicPr>
            <a:picLocks noChangeAspect="1" noChangeArrowheads="1"/>
          </p:cNvPicPr>
          <p:nvPr/>
        </p:nvPicPr>
        <p:blipFill>
          <a:blip r:embed="rId3"/>
          <a:srcRect t="8281"/>
          <a:stretch>
            <a:fillRect/>
          </a:stretch>
        </p:blipFill>
        <p:spPr bwMode="auto">
          <a:xfrm>
            <a:off x="-114300" y="0"/>
            <a:ext cx="9347200" cy="685800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650"/>
          <p:cNvPicPr>
            <a:picLocks noChangeAspect="1" noChangeArrowheads="1"/>
          </p:cNvPicPr>
          <p:nvPr/>
        </p:nvPicPr>
        <p:blipFill>
          <a:blip r:embed="rId3"/>
          <a:srcRect/>
          <a:stretch>
            <a:fillRect/>
          </a:stretch>
        </p:blipFill>
        <p:spPr bwMode="auto">
          <a:xfrm>
            <a:off x="0" y="685800"/>
            <a:ext cx="9144000" cy="5778500"/>
          </a:xfrm>
          <a:prstGeom prst="rect">
            <a:avLst/>
          </a:prstGeom>
          <a:noFill/>
          <a:ln w="9525">
            <a:noFill/>
            <a:miter lim="800000"/>
            <a:headEnd/>
            <a:tailEnd/>
          </a:ln>
        </p:spPr>
      </p:pic>
      <p:sp>
        <p:nvSpPr>
          <p:cNvPr id="3" name="Arc 2"/>
          <p:cNvSpPr/>
          <p:nvPr/>
        </p:nvSpPr>
        <p:spPr>
          <a:xfrm rot="1049672">
            <a:off x="2876550" y="1749425"/>
            <a:ext cx="5275263" cy="4743450"/>
          </a:xfrm>
          <a:prstGeom prst="arc">
            <a:avLst>
              <a:gd name="adj1" fmla="val 16200000"/>
              <a:gd name="adj2" fmla="val 20145355"/>
            </a:avLst>
          </a:prstGeom>
          <a:noFill/>
          <a:ln w="101600">
            <a:solidFill>
              <a:srgbClr val="FF0000"/>
            </a:solidFill>
          </a:ln>
          <a:effectLst>
            <a:outerShdw blurRad="50800" dist="50800" dir="5400000" algn="ctr" rotWithShape="0">
              <a:srgbClr val="000000">
                <a:alpha val="68000"/>
              </a:srgbClr>
            </a:outerShdw>
          </a:effectLst>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
        <p:nvSpPr>
          <p:cNvPr id="4" name="Arc 3"/>
          <p:cNvSpPr/>
          <p:nvPr/>
        </p:nvSpPr>
        <p:spPr>
          <a:xfrm rot="1442236">
            <a:off x="3711575" y="3463925"/>
            <a:ext cx="1973263" cy="1436688"/>
          </a:xfrm>
          <a:prstGeom prst="arc">
            <a:avLst>
              <a:gd name="adj1" fmla="val 16200000"/>
              <a:gd name="adj2" fmla="val 20145355"/>
            </a:avLst>
          </a:prstGeom>
          <a:noFill/>
          <a:ln w="101600">
            <a:solidFill>
              <a:srgbClr val="FF0000"/>
            </a:solidFill>
          </a:ln>
          <a:effectLst>
            <a:outerShdw blurRad="50800" dist="50800" dir="5400000" algn="ctr" rotWithShape="0">
              <a:srgbClr val="000000">
                <a:alpha val="68000"/>
              </a:srgbClr>
            </a:outerShdw>
          </a:effectLst>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
        <p:nvSpPr>
          <p:cNvPr id="5" name="Isosceles Triangle 4"/>
          <p:cNvSpPr/>
          <p:nvPr/>
        </p:nvSpPr>
        <p:spPr>
          <a:xfrm rot="17571276">
            <a:off x="5866606" y="1643857"/>
            <a:ext cx="461963" cy="304800"/>
          </a:xfrm>
          <a:prstGeom prst="triangle">
            <a:avLst>
              <a:gd name="adj" fmla="val 48023"/>
            </a:avLst>
          </a:prstGeom>
          <a:solidFill>
            <a:srgbClr val="FF0000"/>
          </a:solidFill>
          <a:ln>
            <a:noFill/>
          </a:ln>
          <a:effectLst>
            <a:outerShdw blurRad="50800" dist="50800" dir="5400000" algn="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Isosceles Triangle 5"/>
          <p:cNvSpPr/>
          <p:nvPr/>
        </p:nvSpPr>
        <p:spPr>
          <a:xfrm rot="18103055">
            <a:off x="4775994" y="3385344"/>
            <a:ext cx="461962" cy="304800"/>
          </a:xfrm>
          <a:prstGeom prst="triangle">
            <a:avLst>
              <a:gd name="adj" fmla="val 48023"/>
            </a:avLst>
          </a:prstGeom>
          <a:solidFill>
            <a:srgbClr val="FF0000"/>
          </a:solidFill>
          <a:ln>
            <a:noFill/>
          </a:ln>
          <a:effectLst>
            <a:outerShdw blurRad="50800" dist="50800" dir="5400000" algn="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Isosceles Triangle 6"/>
          <p:cNvSpPr/>
          <p:nvPr/>
        </p:nvSpPr>
        <p:spPr>
          <a:xfrm rot="9817586">
            <a:off x="5372100" y="4021138"/>
            <a:ext cx="461963" cy="304800"/>
          </a:xfrm>
          <a:prstGeom prst="triangle">
            <a:avLst>
              <a:gd name="adj" fmla="val 48023"/>
            </a:avLst>
          </a:prstGeom>
          <a:solidFill>
            <a:srgbClr val="FF0000"/>
          </a:solidFill>
          <a:ln>
            <a:noFill/>
          </a:ln>
          <a:effectLst>
            <a:outerShdw blurRad="50800" dist="50800" dir="5400000" algn="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Isosceles Triangle 7"/>
          <p:cNvSpPr/>
          <p:nvPr/>
        </p:nvSpPr>
        <p:spPr>
          <a:xfrm rot="10404713">
            <a:off x="7827963" y="3683000"/>
            <a:ext cx="461962" cy="304800"/>
          </a:xfrm>
          <a:prstGeom prst="triangle">
            <a:avLst>
              <a:gd name="adj" fmla="val 48023"/>
            </a:avLst>
          </a:prstGeom>
          <a:solidFill>
            <a:srgbClr val="FF0000"/>
          </a:solidFill>
          <a:ln>
            <a:noFill/>
          </a:ln>
          <a:effectLst>
            <a:outerShdw blurRad="50800" dist="50800" dir="5400000" algn="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2233" name="TextBox 8"/>
          <p:cNvSpPr txBox="1">
            <a:spLocks noChangeArrowheads="1"/>
          </p:cNvSpPr>
          <p:nvPr/>
        </p:nvSpPr>
        <p:spPr bwMode="auto">
          <a:xfrm>
            <a:off x="5045075" y="320675"/>
            <a:ext cx="4098925" cy="954088"/>
          </a:xfrm>
          <a:prstGeom prst="rect">
            <a:avLst/>
          </a:prstGeom>
          <a:noFill/>
          <a:ln w="9525">
            <a:noFill/>
            <a:miter lim="800000"/>
            <a:headEnd/>
            <a:tailEnd/>
          </a:ln>
        </p:spPr>
        <p:txBody>
          <a:bodyPr>
            <a:spAutoFit/>
          </a:bodyPr>
          <a:lstStyle/>
          <a:p>
            <a:r>
              <a:rPr lang="en-US"/>
              <a:t>Rodinia becomes Pannotia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blurdgnwse"/>
          <p:cNvPicPr>
            <a:picLocks noChangeAspect="1" noChangeArrowheads="1"/>
          </p:cNvPicPr>
          <p:nvPr/>
        </p:nvPicPr>
        <p:blipFill>
          <a:blip r:embed="rId3"/>
          <a:srcRect/>
          <a:stretch>
            <a:fillRect/>
          </a:stretch>
        </p:blipFill>
        <p:spPr bwMode="auto">
          <a:xfrm>
            <a:off x="0" y="0"/>
            <a:ext cx="9144000" cy="701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4274" name="Picture 2" descr="http://www.nvcc.edu/home/cbentley/shenandoah/swiftrun.jpg"/>
          <p:cNvPicPr>
            <a:picLocks noChangeAspect="1" noChangeArrowheads="1"/>
          </p:cNvPicPr>
          <p:nvPr/>
        </p:nvPicPr>
        <p:blipFill>
          <a:blip r:embed="rId3"/>
          <a:srcRect/>
          <a:stretch>
            <a:fillRect/>
          </a:stretch>
        </p:blipFill>
        <p:spPr bwMode="auto">
          <a:xfrm>
            <a:off x="1701800" y="1274763"/>
            <a:ext cx="5715000" cy="4286250"/>
          </a:xfrm>
          <a:prstGeom prst="rect">
            <a:avLst/>
          </a:prstGeom>
          <a:noFill/>
          <a:ln w="9525">
            <a:noFill/>
            <a:miter lim="800000"/>
            <a:headEnd/>
            <a:tailEnd/>
          </a:ln>
          <a:effectLst>
            <a:outerShdw blurRad="50800" dist="76200" dir="2700000" algn="tl" rotWithShape="0">
              <a:prstClr val="black">
                <a:alpha val="40000"/>
              </a:prstClr>
            </a:outerShdw>
          </a:effectLst>
        </p:spPr>
      </p:pic>
      <p:sp>
        <p:nvSpPr>
          <p:cNvPr id="3" name="TextBox 2"/>
          <p:cNvSpPr txBox="1"/>
          <p:nvPr/>
        </p:nvSpPr>
        <p:spPr>
          <a:xfrm>
            <a:off x="685800" y="514350"/>
            <a:ext cx="7391400" cy="523220"/>
          </a:xfrm>
          <a:prstGeom prst="rect">
            <a:avLst/>
          </a:prstGeom>
          <a:noFill/>
        </p:spPr>
        <p:txBody>
          <a:bodyPr wrap="square" rtlCol="0">
            <a:spAutoFit/>
          </a:bodyPr>
          <a:lstStyle/>
          <a:p>
            <a:r>
              <a:rPr lang="en-US" dirty="0" smtClean="0">
                <a:solidFill>
                  <a:schemeClr val="tx1"/>
                </a:solidFill>
              </a:rPr>
              <a:t>Typical immature rift valley sediment</a:t>
            </a:r>
            <a:endParaRPr lang="en-US" dirty="0">
              <a:solidFill>
                <a:schemeClr val="tx1"/>
              </a:solidFill>
            </a:endParaRPr>
          </a:p>
        </p:txBody>
      </p:sp>
      <p:sp>
        <p:nvSpPr>
          <p:cNvPr id="4" name="TextBox 3"/>
          <p:cNvSpPr txBox="1"/>
          <p:nvPr/>
        </p:nvSpPr>
        <p:spPr>
          <a:xfrm>
            <a:off x="1714500" y="4819650"/>
            <a:ext cx="569595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Swift Run Formation</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FF0000"/>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9460</TotalTime>
  <Words>1857</Words>
  <Application>Microsoft Office PowerPoint</Application>
  <PresentationFormat>On-screen Show (4:3)</PresentationFormat>
  <Paragraphs>138</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Appalachians.ppt</dc:title>
  <dc:creator>Gary Jacobson</dc:creator>
  <cp:lastModifiedBy>Gary Jacobson</cp:lastModifiedBy>
  <cp:revision>118</cp:revision>
  <dcterms:created xsi:type="dcterms:W3CDTF">2005-04-25T05:10:45Z</dcterms:created>
  <dcterms:modified xsi:type="dcterms:W3CDTF">2009-02-21T06:09:23Z</dcterms:modified>
</cp:coreProperties>
</file>